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5" r:id="rId10"/>
    <p:sldId id="266" r:id="rId11"/>
    <p:sldId id="267" r:id="rId12"/>
    <p:sldId id="269" r:id="rId13"/>
    <p:sldId id="270" r:id="rId14"/>
    <p:sldId id="272" r:id="rId15"/>
    <p:sldId id="275" r:id="rId16"/>
    <p:sldId id="276" r:id="rId17"/>
    <p:sldId id="277" r:id="rId18"/>
    <p:sldId id="271" r:id="rId19"/>
    <p:sldId id="273" r:id="rId20"/>
    <p:sldId id="274" r:id="rId2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7E2B7-DC6D-41D4-B1B1-90757411E2F8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C3906-ED78-4A66-B935-A35F963C6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489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C3906-ED78-4A66-B935-A35F963C6C2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3080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588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8688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072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448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644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467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94884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893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1908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336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138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CC1CC-2A5C-4FAC-B76B-B30F4F393CB3}" type="datetimeFigureOut">
              <a:rPr lang="id-ID" smtClean="0"/>
              <a:t>24/04/2018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49288-0232-4C4A-904B-FC512CD60C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940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RSZmfhVURo&amp;t=99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2636912"/>
            <a:ext cx="6548264" cy="187220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STRUKTUR PROPOSAL </a:t>
            </a:r>
            <a:br>
              <a:rPr lang="id-ID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</a:br>
            <a:r>
              <a:rPr lang="id-ID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UI  INCUBATE  2018</a:t>
            </a:r>
            <a:br>
              <a:rPr lang="id-ID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</a:br>
            <a:r>
              <a:rPr lang="id-ID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/>
            </a:r>
            <a:br>
              <a:rPr lang="id-ID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</a:br>
            <a:endParaRPr lang="id-ID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149080"/>
            <a:ext cx="6912768" cy="1633736"/>
          </a:xfrm>
        </p:spPr>
        <p:txBody>
          <a:bodyPr>
            <a:normAutofit fontScale="70000" lnSpcReduction="20000"/>
          </a:bodyPr>
          <a:lstStyle/>
          <a:p>
            <a:pPr algn="r"/>
            <a:endParaRPr lang="id-ID" sz="28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  <a:p>
            <a:pPr algn="r"/>
            <a:endParaRPr lang="id-ID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  <a:p>
            <a:pPr algn="r"/>
            <a:r>
              <a:rPr lang="id-ID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Workshop Pembuatan </a:t>
            </a:r>
          </a:p>
          <a:p>
            <a:pPr algn="r"/>
            <a:r>
              <a:rPr lang="id-ID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Proposal UI Incubate</a:t>
            </a:r>
            <a:br>
              <a:rPr lang="id-ID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id-ID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 </a:t>
            </a:r>
            <a:endParaRPr lang="id-ID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5" name="Picture 4" descr="Image result for LOGO u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" y="0"/>
            <a:ext cx="2501900" cy="1875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87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i="1" dirty="0" smtClean="0"/>
              <a:t>4. Customer Relationship </a:t>
            </a:r>
            <a:r>
              <a:rPr lang="en-US" dirty="0" smtClean="0"/>
              <a:t>: </a:t>
            </a:r>
            <a:r>
              <a:rPr lang="en-US" dirty="0"/>
              <a:t>How do you interact </a:t>
            </a:r>
            <a:r>
              <a:rPr lang="id-ID" dirty="0" smtClean="0"/>
              <a:t>	</a:t>
            </a:r>
            <a:r>
              <a:rPr lang="en-US" dirty="0" smtClean="0"/>
              <a:t>with </a:t>
            </a:r>
            <a:r>
              <a:rPr lang="en-US" dirty="0"/>
              <a:t>the customer through their ‘journey’?</a:t>
            </a:r>
          </a:p>
          <a:p>
            <a:pPr marL="0" indent="0">
              <a:buNone/>
            </a:pPr>
            <a:r>
              <a:rPr lang="id-ID" i="1" dirty="0" smtClean="0"/>
              <a:t>5. Revenue Systems </a:t>
            </a:r>
            <a:r>
              <a:rPr lang="en-US" dirty="0" smtClean="0"/>
              <a:t>: </a:t>
            </a:r>
            <a:r>
              <a:rPr lang="en-US" dirty="0"/>
              <a:t>How does the business </a:t>
            </a:r>
            <a:r>
              <a:rPr lang="id-ID" dirty="0" smtClean="0"/>
              <a:t>	</a:t>
            </a:r>
            <a:r>
              <a:rPr lang="en-US" dirty="0" smtClean="0"/>
              <a:t>earn </a:t>
            </a:r>
            <a:r>
              <a:rPr lang="en-US" dirty="0"/>
              <a:t>revenue from the value propositions?</a:t>
            </a:r>
          </a:p>
          <a:p>
            <a:pPr marL="0" indent="0">
              <a:buNone/>
            </a:pPr>
            <a:r>
              <a:rPr lang="id-ID" i="1" dirty="0" smtClean="0"/>
              <a:t>6. Key Activities </a:t>
            </a:r>
            <a:r>
              <a:rPr lang="en-US" dirty="0" smtClean="0"/>
              <a:t>: </a:t>
            </a:r>
            <a:r>
              <a:rPr lang="en-US" dirty="0"/>
              <a:t>What </a:t>
            </a:r>
            <a:r>
              <a:rPr lang="en-US" i="1" dirty="0"/>
              <a:t>uniquely</a:t>
            </a:r>
            <a:r>
              <a:rPr lang="en-US" dirty="0"/>
              <a:t> strategic things </a:t>
            </a:r>
            <a:r>
              <a:rPr lang="id-ID" dirty="0" smtClean="0"/>
              <a:t>	</a:t>
            </a:r>
            <a:r>
              <a:rPr lang="en-US" dirty="0" smtClean="0"/>
              <a:t>does </a:t>
            </a:r>
            <a:r>
              <a:rPr lang="en-US" dirty="0"/>
              <a:t>the business do to deliver its </a:t>
            </a:r>
            <a:r>
              <a:rPr lang="id-ID" dirty="0" smtClean="0"/>
              <a:t>	</a:t>
            </a:r>
            <a:r>
              <a:rPr lang="en-US" dirty="0" smtClean="0"/>
              <a:t>proposition</a:t>
            </a:r>
            <a:r>
              <a:rPr lang="en-US" dirty="0"/>
              <a:t>?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0955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i="1" dirty="0" smtClean="0"/>
              <a:t>7. Key Resources </a:t>
            </a:r>
            <a:r>
              <a:rPr lang="en-US" dirty="0" smtClean="0"/>
              <a:t>: </a:t>
            </a:r>
            <a:r>
              <a:rPr lang="en-US" dirty="0"/>
              <a:t>What unique strategic assets </a:t>
            </a:r>
            <a:r>
              <a:rPr lang="id-ID" dirty="0" smtClean="0"/>
              <a:t>	</a:t>
            </a:r>
            <a:r>
              <a:rPr lang="en-US" dirty="0" smtClean="0"/>
              <a:t>must </a:t>
            </a:r>
            <a:r>
              <a:rPr lang="en-US" dirty="0"/>
              <a:t>the business have to compete?</a:t>
            </a:r>
          </a:p>
          <a:p>
            <a:pPr marL="0" indent="0">
              <a:buNone/>
            </a:pPr>
            <a:r>
              <a:rPr lang="id-ID" i="1" dirty="0" smtClean="0"/>
              <a:t>8. Key Partnership </a:t>
            </a:r>
            <a:r>
              <a:rPr lang="en-US" dirty="0" smtClean="0"/>
              <a:t>: </a:t>
            </a:r>
            <a:r>
              <a:rPr lang="en-US" dirty="0"/>
              <a:t>What can the </a:t>
            </a:r>
            <a:r>
              <a:rPr lang="id-ID" dirty="0" smtClean="0"/>
              <a:t>	</a:t>
            </a:r>
            <a:r>
              <a:rPr lang="en-US" dirty="0" smtClean="0"/>
              <a:t>company</a:t>
            </a:r>
            <a:r>
              <a:rPr lang="en-US" dirty="0"/>
              <a:t> </a:t>
            </a:r>
            <a:r>
              <a:rPr lang="en-US" i="1" dirty="0"/>
              <a:t>not</a:t>
            </a:r>
            <a:r>
              <a:rPr lang="en-US" dirty="0"/>
              <a:t> do so it can focus on its Key </a:t>
            </a:r>
            <a:r>
              <a:rPr lang="id-ID" dirty="0" smtClean="0"/>
              <a:t>	</a:t>
            </a:r>
            <a:r>
              <a:rPr lang="en-US" dirty="0" smtClean="0"/>
              <a:t>Activities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id-ID" i="1" dirty="0" smtClean="0"/>
              <a:t>9. Cost Structure </a:t>
            </a:r>
            <a:r>
              <a:rPr lang="en-US" dirty="0" smtClean="0"/>
              <a:t>: </a:t>
            </a:r>
            <a:r>
              <a:rPr lang="en-US" dirty="0"/>
              <a:t>What are the business’ major </a:t>
            </a:r>
            <a:r>
              <a:rPr lang="id-ID" dirty="0" smtClean="0"/>
              <a:t>	</a:t>
            </a:r>
            <a:r>
              <a:rPr lang="en-US" dirty="0" smtClean="0"/>
              <a:t>cost </a:t>
            </a:r>
            <a:r>
              <a:rPr lang="en-US" dirty="0"/>
              <a:t>drivers? How are they linked to </a:t>
            </a:r>
            <a:r>
              <a:rPr lang="id-ID" dirty="0" smtClean="0"/>
              <a:t>	</a:t>
            </a:r>
            <a:r>
              <a:rPr lang="en-US" dirty="0" smtClean="0"/>
              <a:t>revenue</a:t>
            </a:r>
            <a:r>
              <a:rPr lang="en-US" dirty="0"/>
              <a:t>?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891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28092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13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710" y="3789040"/>
            <a:ext cx="7772400" cy="259228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404665"/>
            <a:ext cx="7772400" cy="3384375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8652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7651175" cy="237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9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844824"/>
            <a:ext cx="806489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6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1" y="0"/>
            <a:ext cx="9144000" cy="725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2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658"/>
            <a:ext cx="8712968" cy="631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999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Video BMC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hlinkClick r:id="rId2"/>
              </a:rPr>
              <a:t>https://www.youtube.com/watch?v=IP0cUBWTgpY</a:t>
            </a:r>
          </a:p>
          <a:p>
            <a:endParaRPr lang="id-ID" dirty="0">
              <a:hlinkClick r:id="rId2"/>
            </a:endParaRPr>
          </a:p>
          <a:p>
            <a:r>
              <a:rPr lang="id-ID" dirty="0" smtClean="0">
                <a:hlinkClick r:id="rId2"/>
              </a:rPr>
              <a:t>https://www.youtube.com/watch?v=ORSZmfhVURo&amp;t=99s</a:t>
            </a:r>
            <a:endParaRPr lang="id-ID" dirty="0" smtClean="0"/>
          </a:p>
          <a:p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3194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Analisis Biaya Operasional 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id-ID" i="1" dirty="0"/>
              <a:t>1</a:t>
            </a:r>
            <a:r>
              <a:rPr lang="id-ID" i="1" dirty="0" smtClean="0"/>
              <a:t>. Rencana Aksi (Action Plan)</a:t>
            </a:r>
          </a:p>
          <a:p>
            <a:pPr marL="0" indent="0">
              <a:buNone/>
            </a:pPr>
            <a:r>
              <a:rPr lang="id-ID" i="1" dirty="0"/>
              <a:t>	</a:t>
            </a:r>
            <a:endParaRPr lang="id-ID" i="1" dirty="0" smtClean="0"/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r>
              <a:rPr lang="id-ID" dirty="0"/>
              <a:t>2</a:t>
            </a:r>
            <a:r>
              <a:rPr lang="id-ID" dirty="0" smtClean="0"/>
              <a:t>. Rencana Anggaran Biaya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i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41" y="1988840"/>
            <a:ext cx="7820199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41" y="4293096"/>
            <a:ext cx="7488832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32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Analisis Biaya Operasional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2</a:t>
            </a:r>
            <a:r>
              <a:rPr lang="id-ID" dirty="0" smtClean="0"/>
              <a:t>. Belanja Biaya Operasional Lainnya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7344816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9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Susunan Proposal 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Latar Belakang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Tujuan dan Sasaran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Uraian Teknis :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A. Aspek Produk/Teknologi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B. Analisis Pasar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C. Analisis Finansial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D. Analisis Manajemen dan SDM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E. Analisis Strategi Bisnis (BMC)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F. Analisis Biaya Operasional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56460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 Biaya Operasional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4</a:t>
            </a:r>
            <a:r>
              <a:rPr lang="id-ID" dirty="0" smtClean="0"/>
              <a:t>. Lampiran (Jika Ada)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- Identitas Perusahaan (akta notaris, izin 		usaha, NPWP)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- Analisis Kelayakan Usaha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- Business Plan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- Dan lain-lain</a:t>
            </a:r>
          </a:p>
        </p:txBody>
      </p:sp>
    </p:spTree>
    <p:extLst>
      <p:ext uri="{BB962C8B-B14F-4D97-AF65-F5344CB8AC3E}">
        <p14:creationId xmlns:p14="http://schemas.microsoft.com/office/powerpoint/2010/main" val="38237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Aspek Produk/Teknologi 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Deskripsi Invensi/Produk</a:t>
            </a:r>
          </a:p>
          <a:p>
            <a:pPr marL="0" indent="0">
              <a:buNone/>
            </a:pPr>
            <a:r>
              <a:rPr lang="id-ID" dirty="0" smtClean="0"/>
              <a:t>	- Inovasi yang digunakan</a:t>
            </a:r>
          </a:p>
          <a:p>
            <a:pPr marL="0" indent="0">
              <a:buNone/>
            </a:pPr>
            <a:r>
              <a:rPr lang="id-ID" dirty="0" smtClean="0"/>
              <a:t>	- Foto produk</a:t>
            </a:r>
          </a:p>
          <a:p>
            <a:pPr marL="0" indent="0">
              <a:buNone/>
            </a:pPr>
            <a:r>
              <a:rPr lang="id-ID" dirty="0" smtClean="0"/>
              <a:t>	- Alasan keberadaan produk</a:t>
            </a:r>
          </a:p>
          <a:p>
            <a:pPr marL="0" indent="0">
              <a:buNone/>
            </a:pPr>
            <a:r>
              <a:rPr lang="id-ID" dirty="0" smtClean="0"/>
              <a:t>2.   Kegunaan Produk </a:t>
            </a:r>
          </a:p>
          <a:p>
            <a:pPr marL="514350" indent="-514350">
              <a:buAutoNum type="arabicPeriod" startAt="3"/>
            </a:pPr>
            <a:r>
              <a:rPr lang="id-ID" dirty="0" smtClean="0"/>
              <a:t>Keunggulan Produk </a:t>
            </a:r>
          </a:p>
          <a:p>
            <a:pPr marL="514350" indent="-514350">
              <a:buAutoNum type="arabicPeriod" startAt="3"/>
            </a:pPr>
            <a:r>
              <a:rPr lang="id-ID" dirty="0" smtClean="0"/>
              <a:t>Kelebihan dan kelemahan produk pesaing</a:t>
            </a:r>
          </a:p>
          <a:p>
            <a:pPr marL="0" indent="0">
              <a:buNone/>
            </a:pPr>
            <a:r>
              <a:rPr lang="id-ID" dirty="0" smtClean="0"/>
              <a:t>5.   Derajat inovasi dan status perlindungan 	kekayaan intelektual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563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Analisis Pasar 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Deskripsi Kebutuhan Pengguna (Konsumen)</a:t>
            </a:r>
          </a:p>
          <a:p>
            <a:pPr marL="0" indent="0">
              <a:buNone/>
            </a:pPr>
            <a:r>
              <a:rPr lang="id-ID" dirty="0" smtClean="0"/>
              <a:t>	Solusi yang ditawarkan </a:t>
            </a:r>
          </a:p>
          <a:p>
            <a:pPr marL="514350" indent="-514350">
              <a:buAutoNum type="arabicPeriod" startAt="2"/>
            </a:pPr>
            <a:r>
              <a:rPr lang="id-ID" dirty="0" smtClean="0"/>
              <a:t>Potensi Pasar (bila ada)</a:t>
            </a:r>
          </a:p>
          <a:p>
            <a:pPr marL="0" indent="0">
              <a:buNone/>
            </a:pPr>
            <a:r>
              <a:rPr lang="id-ID" dirty="0" smtClean="0"/>
              <a:t>3.  Pertumbuhan Pasar (bila ada)</a:t>
            </a:r>
          </a:p>
          <a:p>
            <a:pPr marL="514350" indent="-514350">
              <a:buAutoNum type="arabicPeriod" startAt="4"/>
            </a:pPr>
            <a:r>
              <a:rPr lang="id-ID" dirty="0" smtClean="0"/>
              <a:t>Deskripsi Sasaran Pengguna (Konsumen)</a:t>
            </a:r>
          </a:p>
          <a:p>
            <a:pPr marL="514350" indent="-514350">
              <a:buAutoNum type="arabicPeriod" startAt="4"/>
            </a:pPr>
            <a:r>
              <a:rPr lang="id-ID" dirty="0" smtClean="0"/>
              <a:t>Perkiraan Harga Pokok Produksi </a:t>
            </a:r>
          </a:p>
          <a:p>
            <a:pPr marL="514350" indent="-514350">
              <a:buAutoNum type="arabicPeriod" startAt="4"/>
            </a:pPr>
            <a:r>
              <a:rPr lang="id-ID" dirty="0" smtClean="0"/>
              <a:t>Target Skenario Harga Jual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9901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Analisis Finansial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1. Besaran Kebutuhan Investasi pada Tahap Awal </a:t>
            </a:r>
            <a:r>
              <a:rPr lang="id-ID" i="1" dirty="0" smtClean="0"/>
              <a:t>(Seed Capital) :</a:t>
            </a:r>
          </a:p>
          <a:p>
            <a:pPr marL="0" indent="0">
              <a:buNone/>
            </a:pPr>
            <a:r>
              <a:rPr lang="id-ID" i="1" dirty="0"/>
              <a:t>	</a:t>
            </a:r>
            <a:r>
              <a:rPr lang="id-ID" i="1" dirty="0" smtClean="0"/>
              <a:t>- </a:t>
            </a:r>
            <a:r>
              <a:rPr lang="id-ID" dirty="0" smtClean="0"/>
              <a:t>Modal Kerja dan Biaya Operasional, atau </a:t>
            </a:r>
          </a:p>
          <a:p>
            <a:pPr marL="0" indent="0">
              <a:buNone/>
            </a:pPr>
            <a:r>
              <a:rPr lang="id-ID" i="1" dirty="0"/>
              <a:t>	</a:t>
            </a:r>
            <a:r>
              <a:rPr lang="id-ID" i="1" dirty="0" smtClean="0"/>
              <a:t>- </a:t>
            </a:r>
            <a:r>
              <a:rPr lang="id-ID" dirty="0" smtClean="0"/>
              <a:t>Biaya Tetap (Peralatan dan Utilitas) dan 	biaya variabel (bahan baku, biaya lainnya)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2. Proyeksi Pendapatan &amp; Imbal Hasil Investasi </a:t>
            </a:r>
          </a:p>
          <a:p>
            <a:pPr marL="0" indent="0">
              <a:buNone/>
            </a:pPr>
            <a:r>
              <a:rPr lang="id-ID" dirty="0" smtClean="0"/>
              <a:t>3. Kontribusi Finansial Mitra (Bila Ada)</a:t>
            </a:r>
          </a:p>
          <a:p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372832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Analisis Finansial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Proyeksi Pendapatan &amp; Imbal Hasil Investasi 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24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Analisis Manajemen &amp; SDM 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 smtClean="0"/>
              <a:t>1. Mentor/Pendamping Teknis </a:t>
            </a:r>
          </a:p>
          <a:p>
            <a:pPr marL="0" indent="0">
              <a:buNone/>
            </a:pPr>
            <a:r>
              <a:rPr lang="id-ID" dirty="0" smtClean="0"/>
              <a:t>	Nama, pengalaman, kualifikasi dari 	pengusul 	dan tim pelaksana kegiatan</a:t>
            </a:r>
          </a:p>
          <a:p>
            <a:pPr marL="0" indent="0">
              <a:buNone/>
            </a:pPr>
            <a:r>
              <a:rPr lang="id-ID" dirty="0" smtClean="0"/>
              <a:t>2. Pengalaman Manajemen 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Pengalaman dari tim pengelola usaha</a:t>
            </a:r>
          </a:p>
          <a:p>
            <a:pPr marL="0" indent="0">
              <a:buNone/>
            </a:pPr>
            <a:r>
              <a:rPr lang="id-ID" dirty="0" smtClean="0"/>
              <a:t>3. Staf Internal 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Jumlah dan nama staf yang dibutuhkan dalam 	pengelolaan dan kegiatan operasional bisnis </a:t>
            </a:r>
          </a:p>
          <a:p>
            <a:pPr marL="0" indent="0">
              <a:buNone/>
            </a:pPr>
            <a:r>
              <a:rPr lang="id-ID" dirty="0" smtClean="0"/>
              <a:t>4. Komitmen terhadap bisnis</a:t>
            </a:r>
          </a:p>
          <a:p>
            <a:pPr lvl="1"/>
            <a:r>
              <a:rPr lang="id-ID" dirty="0" smtClean="0"/>
              <a:t>Pernyataan komitmen terhadap keberlangsungan bisnis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034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4249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9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Analisis Strategi Bisnis (BMC)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i="1" dirty="0" smtClean="0"/>
              <a:t>Customer Segments </a:t>
            </a:r>
            <a:r>
              <a:rPr lang="en-US" dirty="0" smtClean="0"/>
              <a:t>: </a:t>
            </a:r>
            <a:r>
              <a:rPr lang="en-US" dirty="0"/>
              <a:t>Who are the customers? What do they think? See? Feel? Do?</a:t>
            </a:r>
          </a:p>
          <a:p>
            <a:pPr marL="514350" indent="-514350">
              <a:buFont typeface="+mj-lt"/>
              <a:buAutoNum type="arabicPeriod"/>
            </a:pPr>
            <a:r>
              <a:rPr lang="id-ID" i="1" dirty="0" smtClean="0"/>
              <a:t>Value Propositions </a:t>
            </a:r>
            <a:r>
              <a:rPr lang="en-US" dirty="0" smtClean="0"/>
              <a:t>: </a:t>
            </a:r>
            <a:r>
              <a:rPr lang="en-US" dirty="0"/>
              <a:t>What’s compelling about the proposition? Why do customers buy, use?</a:t>
            </a:r>
          </a:p>
          <a:p>
            <a:pPr marL="514350" indent="-514350">
              <a:buFont typeface="+mj-lt"/>
              <a:buAutoNum type="arabicPeriod"/>
            </a:pPr>
            <a:r>
              <a:rPr lang="id-ID" i="1" dirty="0" smtClean="0"/>
              <a:t>Channels</a:t>
            </a:r>
            <a:r>
              <a:rPr lang="en-US" dirty="0" smtClean="0"/>
              <a:t>: </a:t>
            </a:r>
            <a:r>
              <a:rPr lang="en-US" dirty="0"/>
              <a:t>How are these propositions promoted, sold and delivered? Why? Is it working?</a:t>
            </a: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015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232</Words>
  <Application>Microsoft Office PowerPoint</Application>
  <PresentationFormat>On-screen Show (4:3)</PresentationFormat>
  <Paragraphs>85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Cooper Black</vt:lpstr>
      <vt:lpstr>Office Theme</vt:lpstr>
      <vt:lpstr>STRUKTUR PROPOSAL  UI  INCUBATE  2018  </vt:lpstr>
      <vt:lpstr>Susunan Proposal </vt:lpstr>
      <vt:lpstr>A. Aspek Produk/Teknologi </vt:lpstr>
      <vt:lpstr>B. Analisis Pasar </vt:lpstr>
      <vt:lpstr>C. Analisis Finansial</vt:lpstr>
      <vt:lpstr>C. Analisis Finansial</vt:lpstr>
      <vt:lpstr>D. Analisis Manajemen &amp; SDM </vt:lpstr>
      <vt:lpstr>E. Analisis Strategi Bisnis (BMC)</vt:lpstr>
      <vt:lpstr>E. Analisis Strategi Bisnis (BMC)</vt:lpstr>
      <vt:lpstr>E. Analisis Strategi Bisnis (BMC)</vt:lpstr>
      <vt:lpstr>E. Analisis Strategi Bisnis (BMC)</vt:lpstr>
      <vt:lpstr>E. Analisis Strategi Bisnis (BMC)</vt:lpstr>
      <vt:lpstr>PowerPoint Presentation</vt:lpstr>
      <vt:lpstr>E. Analisis Strategi Bisnis (BMC)</vt:lpstr>
      <vt:lpstr>PowerPoint Presentation</vt:lpstr>
      <vt:lpstr>PowerPoint Presentation</vt:lpstr>
      <vt:lpstr>Video BMC</vt:lpstr>
      <vt:lpstr>F. Analisis Biaya Operasional </vt:lpstr>
      <vt:lpstr>F. Analisis Biaya Operasional </vt:lpstr>
      <vt:lpstr>Analisis Biaya Operasional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Pembuatan Proposal UI Incubate</dc:title>
  <dc:creator>ismail - [2010]</dc:creator>
  <cp:lastModifiedBy>Windows User</cp:lastModifiedBy>
  <cp:revision>25</cp:revision>
  <dcterms:created xsi:type="dcterms:W3CDTF">2018-04-23T08:33:42Z</dcterms:created>
  <dcterms:modified xsi:type="dcterms:W3CDTF">2018-04-24T08:51:02Z</dcterms:modified>
</cp:coreProperties>
</file>