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485" r:id="rId3"/>
    <p:sldId id="493" r:id="rId4"/>
    <p:sldId id="484" r:id="rId5"/>
    <p:sldId id="360" r:id="rId6"/>
    <p:sldId id="370" r:id="rId7"/>
    <p:sldId id="371" r:id="rId8"/>
    <p:sldId id="306" r:id="rId9"/>
    <p:sldId id="521" r:id="rId10"/>
    <p:sldId id="293" r:id="rId11"/>
    <p:sldId id="520" r:id="rId12"/>
    <p:sldId id="287" r:id="rId13"/>
    <p:sldId id="517" r:id="rId14"/>
    <p:sldId id="288" r:id="rId15"/>
    <p:sldId id="289" r:id="rId16"/>
    <p:sldId id="310" r:id="rId17"/>
    <p:sldId id="479" r:id="rId18"/>
    <p:sldId id="261" r:id="rId19"/>
    <p:sldId id="309" r:id="rId20"/>
    <p:sldId id="263" r:id="rId21"/>
    <p:sldId id="262" r:id="rId22"/>
    <p:sldId id="260" r:id="rId23"/>
    <p:sldId id="257" r:id="rId24"/>
    <p:sldId id="312" r:id="rId25"/>
    <p:sldId id="503" r:id="rId26"/>
    <p:sldId id="313" r:id="rId27"/>
    <p:sldId id="258" r:id="rId28"/>
    <p:sldId id="294" r:id="rId29"/>
    <p:sldId id="303" r:id="rId30"/>
    <p:sldId id="301" r:id="rId31"/>
    <p:sldId id="302" r:id="rId32"/>
    <p:sldId id="307" r:id="rId33"/>
    <p:sldId id="373" r:id="rId34"/>
    <p:sldId id="374" r:id="rId35"/>
    <p:sldId id="372" r:id="rId36"/>
    <p:sldId id="352" r:id="rId37"/>
    <p:sldId id="354" r:id="rId38"/>
    <p:sldId id="353" r:id="rId39"/>
    <p:sldId id="351" r:id="rId40"/>
    <p:sldId id="355" r:id="rId41"/>
    <p:sldId id="359" r:id="rId42"/>
    <p:sldId id="358" r:id="rId43"/>
    <p:sldId id="448" r:id="rId44"/>
    <p:sldId id="447" r:id="rId45"/>
    <p:sldId id="506" r:id="rId46"/>
    <p:sldId id="518" r:id="rId47"/>
    <p:sldId id="507" r:id="rId48"/>
    <p:sldId id="361" r:id="rId49"/>
    <p:sldId id="510" r:id="rId50"/>
    <p:sldId id="511" r:id="rId51"/>
    <p:sldId id="512" r:id="rId52"/>
    <p:sldId id="513" r:id="rId53"/>
    <p:sldId id="315" r:id="rId54"/>
    <p:sldId id="345" r:id="rId55"/>
    <p:sldId id="347" r:id="rId56"/>
    <p:sldId id="348" r:id="rId57"/>
    <p:sldId id="346" r:id="rId58"/>
    <p:sldId id="349" r:id="rId59"/>
    <p:sldId id="316" r:id="rId60"/>
    <p:sldId id="304" r:id="rId61"/>
    <p:sldId id="311" r:id="rId62"/>
    <p:sldId id="284" r:id="rId63"/>
    <p:sldId id="300" r:id="rId64"/>
    <p:sldId id="278" r:id="rId65"/>
    <p:sldId id="275" r:id="rId66"/>
    <p:sldId id="276" r:id="rId67"/>
    <p:sldId id="277" r:id="rId68"/>
    <p:sldId id="279" r:id="rId69"/>
    <p:sldId id="280" r:id="rId70"/>
    <p:sldId id="281" r:id="rId71"/>
    <p:sldId id="282" r:id="rId72"/>
    <p:sldId id="283" r:id="rId73"/>
    <p:sldId id="286" r:id="rId74"/>
    <p:sldId id="366" r:id="rId75"/>
    <p:sldId id="367" r:id="rId76"/>
    <p:sldId id="290" r:id="rId77"/>
    <p:sldId id="368" r:id="rId78"/>
    <p:sldId id="357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936" y="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D838E-5C94-D948-8B99-2BBC227126D6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2B95F-FE73-B642-9383-EA093E406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2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A9E4CF-8218-364A-B219-D908CD5781FF}" type="slidenum">
              <a:rPr lang="ja-JP" altLang="en-US" sz="1200">
                <a:latin typeface="Calibri" charset="0"/>
              </a:rPr>
              <a:pPr eaLnBrk="1" hangingPunct="1"/>
              <a:t>5</a:t>
            </a:fld>
            <a:endParaRPr lang="ja-JP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7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09F4-F4F3-D34F-9E2E-6DF39B9680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2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4325AB-9E29-CC4F-B0EE-54E06DD6B43E}" type="slidenum">
              <a:rPr lang="en-GB" sz="1200"/>
              <a:pPr/>
              <a:t>36</a:t>
            </a:fld>
            <a:endParaRPr lang="en-GB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81" y="4344897"/>
            <a:ext cx="5485439" cy="411268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9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2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8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 userDrawn="1"/>
        </p:nvSpPr>
        <p:spPr>
          <a:xfrm>
            <a:off x="304800" y="6248400"/>
            <a:ext cx="1066800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ea typeface="ＭＳ Ｐゴシック" pitchFamily="34" charset="-128"/>
                <a:cs typeface="+mn-cs"/>
              </a:rPr>
              <a:t>UNITEN </a:t>
            </a:r>
          </a:p>
          <a:p>
            <a:pPr>
              <a:defRPr/>
            </a:pPr>
            <a:r>
              <a:rPr lang="en-US" dirty="0">
                <a:ea typeface="ＭＳ Ｐゴシック" pitchFamily="34" charset="-128"/>
                <a:cs typeface="+mn-cs"/>
              </a:rPr>
              <a:t>Jan 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0"/>
            <a:ext cx="4191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91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8E8632-B70D-CE4D-96C7-EA10CCB5CE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3300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5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7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0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8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8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70771-568A-6344-92F8-3576ECC983F1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7CF71-2706-3B49-A373-B6DA7A8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2810"/>
            <a:ext cx="6400800" cy="123723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Rino R. Mukti</a:t>
            </a:r>
          </a:p>
          <a:p>
            <a:r>
              <a:rPr lang="en-US" dirty="0">
                <a:solidFill>
                  <a:schemeClr val="tx1"/>
                </a:solidFill>
              </a:rPr>
              <a:t>Institut Teknologi Bandung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336" y="5051241"/>
            <a:ext cx="612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i="1" dirty="0">
                <a:solidFill>
                  <a:srgbClr val="FF0000"/>
                </a:solidFill>
              </a:rPr>
              <a:t>W</a:t>
            </a:r>
            <a:r>
              <a:rPr lang="en-AU" sz="2400" i="1" dirty="0">
                <a:solidFill>
                  <a:srgbClr val="FF0000"/>
                </a:solidFill>
              </a:rPr>
              <a:t>o</a:t>
            </a:r>
            <a:r>
              <a:rPr lang="en-ID" sz="2400" i="1" dirty="0" err="1">
                <a:solidFill>
                  <a:srgbClr val="FF0000"/>
                </a:solidFill>
              </a:rPr>
              <a:t>rld</a:t>
            </a:r>
            <a:r>
              <a:rPr lang="en-ID" sz="2400" i="1" dirty="0">
                <a:solidFill>
                  <a:srgbClr val="FF0000"/>
                </a:solidFill>
              </a:rPr>
              <a:t> Class Professor </a:t>
            </a:r>
            <a:r>
              <a:rPr lang="en-AU" sz="2400" i="1" dirty="0">
                <a:solidFill>
                  <a:srgbClr val="FF0000"/>
                </a:solidFill>
              </a:rPr>
              <a:t>P</a:t>
            </a:r>
            <a:r>
              <a:rPr lang="en-ID" sz="2400" i="1" dirty="0">
                <a:solidFill>
                  <a:srgbClr val="FF0000"/>
                </a:solidFill>
              </a:rPr>
              <a:t>r</a:t>
            </a:r>
            <a:r>
              <a:rPr lang="en-AU" sz="2400" i="1" dirty="0">
                <a:solidFill>
                  <a:srgbClr val="FF0000"/>
                </a:solidFill>
              </a:rPr>
              <a:t>o</a:t>
            </a:r>
            <a:r>
              <a:rPr lang="en-ID" sz="2400" i="1" dirty="0">
                <a:solidFill>
                  <a:srgbClr val="FF0000"/>
                </a:solidFill>
              </a:rPr>
              <a:t>g</a:t>
            </a:r>
            <a:r>
              <a:rPr lang="en-AU" sz="2400" i="1" dirty="0">
                <a:solidFill>
                  <a:srgbClr val="FF0000"/>
                </a:solidFill>
              </a:rPr>
              <a:t>r</a:t>
            </a:r>
            <a:r>
              <a:rPr lang="en-ID" sz="2400" i="1" dirty="0">
                <a:solidFill>
                  <a:srgbClr val="FF0000"/>
                </a:solidFill>
              </a:rPr>
              <a:t>a</a:t>
            </a:r>
            <a:r>
              <a:rPr lang="en-AU" sz="2400" i="1" dirty="0">
                <a:solidFill>
                  <a:srgbClr val="FF0000"/>
                </a:solidFill>
              </a:rPr>
              <a:t>m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7"/>
          <a:stretch/>
        </p:blipFill>
        <p:spPr>
          <a:xfrm>
            <a:off x="0" y="0"/>
            <a:ext cx="9143999" cy="2186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E47B5-0C0E-4531-B93B-917C5A64A436}"/>
              </a:ext>
            </a:extLst>
          </p:cNvPr>
          <p:cNvSpPr txBox="1"/>
          <p:nvPr/>
        </p:nvSpPr>
        <p:spPr>
          <a:xfrm>
            <a:off x="1508336" y="6113070"/>
            <a:ext cx="612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D</a:t>
            </a:r>
            <a:r>
              <a:rPr lang="en-ID" sz="2400" dirty="0"/>
              <a:t>e</a:t>
            </a:r>
            <a:r>
              <a:rPr lang="en-AU" sz="2400" dirty="0"/>
              <a:t>p</a:t>
            </a:r>
            <a:r>
              <a:rPr lang="en-ID" sz="2400" dirty="0"/>
              <a:t>o</a:t>
            </a:r>
            <a:r>
              <a:rPr lang="en-AU" sz="2400" dirty="0"/>
              <a:t>k</a:t>
            </a:r>
            <a:r>
              <a:rPr lang="en-ID" sz="2400" dirty="0"/>
              <a:t>, 23 </a:t>
            </a:r>
            <a:r>
              <a:rPr lang="en-AU" sz="2400" dirty="0"/>
              <a:t>S</a:t>
            </a:r>
            <a:r>
              <a:rPr lang="en-ID" sz="2400" dirty="0"/>
              <a:t>e</a:t>
            </a:r>
            <a:r>
              <a:rPr lang="en-AU" sz="2400" dirty="0"/>
              <a:t>p</a:t>
            </a:r>
            <a:r>
              <a:rPr lang="en-ID" sz="2400" dirty="0"/>
              <a:t>t</a:t>
            </a:r>
            <a:r>
              <a:rPr lang="en-AU" sz="2400" dirty="0"/>
              <a:t>e</a:t>
            </a:r>
            <a:r>
              <a:rPr lang="en-ID" sz="2400" dirty="0"/>
              <a:t>m</a:t>
            </a:r>
            <a:r>
              <a:rPr lang="en-AU" sz="2400" dirty="0"/>
              <a:t>b</a:t>
            </a:r>
            <a:r>
              <a:rPr lang="en-ID" sz="2400" dirty="0"/>
              <a:t>e</a:t>
            </a:r>
            <a:r>
              <a:rPr lang="en-AU" sz="2400" dirty="0"/>
              <a:t>r</a:t>
            </a:r>
            <a:r>
              <a:rPr lang="en-ID" sz="2400" dirty="0"/>
              <a:t> 2019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8" y="28119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D" dirty="0">
                <a:solidFill>
                  <a:schemeClr val="bg1"/>
                </a:solidFill>
              </a:rPr>
              <a:t>H</a:t>
            </a:r>
            <a:r>
              <a:rPr lang="en-AU" dirty="0">
                <a:solidFill>
                  <a:schemeClr val="bg1"/>
                </a:solidFill>
              </a:rPr>
              <a:t>o</a:t>
            </a:r>
            <a:r>
              <a:rPr lang="en-ID" dirty="0">
                <a:solidFill>
                  <a:schemeClr val="bg1"/>
                </a:solidFill>
              </a:rPr>
              <a:t>w to write </a:t>
            </a:r>
            <a:r>
              <a:rPr lang="en-AU" dirty="0">
                <a:solidFill>
                  <a:schemeClr val="bg1"/>
                </a:solidFill>
              </a:rPr>
              <a:t>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scientif</a:t>
            </a:r>
            <a:r>
              <a:rPr lang="en-AU" dirty="0" err="1">
                <a:solidFill>
                  <a:schemeClr val="bg1"/>
                </a:solidFill>
              </a:rPr>
              <a:t>i</a:t>
            </a:r>
            <a:r>
              <a:rPr lang="en-ID" dirty="0">
                <a:solidFill>
                  <a:schemeClr val="bg1"/>
                </a:solidFill>
              </a:rPr>
              <a:t>c </a:t>
            </a:r>
            <a:r>
              <a:rPr lang="en-AU" dirty="0">
                <a:solidFill>
                  <a:schemeClr val="bg1"/>
                </a:solidFill>
              </a:rPr>
              <a:t>a</a:t>
            </a:r>
            <a:r>
              <a:rPr lang="en-ID" dirty="0">
                <a:solidFill>
                  <a:schemeClr val="bg1"/>
                </a:solidFill>
              </a:rPr>
              <a:t>r</a:t>
            </a:r>
            <a:r>
              <a:rPr lang="en-AU" dirty="0">
                <a:solidFill>
                  <a:schemeClr val="bg1"/>
                </a:solidFill>
              </a:rPr>
              <a:t>t</a:t>
            </a:r>
            <a:r>
              <a:rPr lang="en-ID" dirty="0" err="1">
                <a:solidFill>
                  <a:schemeClr val="bg1"/>
                </a:solidFill>
              </a:rPr>
              <a:t>icle</a:t>
            </a:r>
            <a:r>
              <a:rPr lang="en-ID" dirty="0">
                <a:solidFill>
                  <a:schemeClr val="bg1"/>
                </a:solidFill>
              </a:rPr>
              <a:t> for publication on rep</a:t>
            </a:r>
            <a:r>
              <a:rPr lang="en-AU" dirty="0">
                <a:solidFill>
                  <a:schemeClr val="bg1"/>
                </a:solidFill>
              </a:rPr>
              <a:t>u</a:t>
            </a:r>
            <a:r>
              <a:rPr lang="en-ID" dirty="0">
                <a:solidFill>
                  <a:schemeClr val="bg1"/>
                </a:solidFill>
              </a:rPr>
              <a:t>t</a:t>
            </a:r>
            <a:r>
              <a:rPr lang="en-AU" dirty="0">
                <a:solidFill>
                  <a:schemeClr val="bg1"/>
                </a:solidFill>
              </a:rPr>
              <a:t>a</a:t>
            </a:r>
            <a:r>
              <a:rPr lang="en-ID" dirty="0">
                <a:solidFill>
                  <a:schemeClr val="bg1"/>
                </a:solidFill>
              </a:rPr>
              <a:t>b</a:t>
            </a:r>
            <a:r>
              <a:rPr lang="en-AU" dirty="0">
                <a:solidFill>
                  <a:schemeClr val="bg1"/>
                </a:solidFill>
              </a:rPr>
              <a:t>l</a:t>
            </a:r>
            <a:r>
              <a:rPr lang="en-ID" dirty="0">
                <a:solidFill>
                  <a:schemeClr val="bg1"/>
                </a:solidFill>
              </a:rPr>
              <a:t>e </a:t>
            </a:r>
            <a:r>
              <a:rPr lang="en-AU" dirty="0" err="1">
                <a:solidFill>
                  <a:schemeClr val="bg1"/>
                </a:solidFill>
              </a:rPr>
              <a:t>i</a:t>
            </a:r>
            <a:r>
              <a:rPr lang="en-ID" dirty="0">
                <a:solidFill>
                  <a:schemeClr val="bg1"/>
                </a:solidFill>
              </a:rPr>
              <a:t>n</a:t>
            </a:r>
            <a:r>
              <a:rPr lang="en-AU" dirty="0">
                <a:solidFill>
                  <a:schemeClr val="bg1"/>
                </a:solidFill>
              </a:rPr>
              <a:t>t</a:t>
            </a:r>
            <a:r>
              <a:rPr lang="en-ID" dirty="0">
                <a:solidFill>
                  <a:schemeClr val="bg1"/>
                </a:solidFill>
              </a:rPr>
              <a:t>e</a:t>
            </a:r>
            <a:r>
              <a:rPr lang="en-AU" dirty="0">
                <a:solidFill>
                  <a:schemeClr val="bg1"/>
                </a:solidFill>
              </a:rPr>
              <a:t>r</a:t>
            </a:r>
            <a:r>
              <a:rPr lang="en-ID" dirty="0">
                <a:solidFill>
                  <a:schemeClr val="bg1"/>
                </a:solidFill>
              </a:rPr>
              <a:t>n</a:t>
            </a:r>
            <a:r>
              <a:rPr lang="en-AU" dirty="0">
                <a:solidFill>
                  <a:schemeClr val="bg1"/>
                </a:solidFill>
              </a:rPr>
              <a:t>a</a:t>
            </a:r>
            <a:r>
              <a:rPr lang="en-ID" dirty="0">
                <a:solidFill>
                  <a:schemeClr val="bg1"/>
                </a:solidFill>
              </a:rPr>
              <a:t>t</a:t>
            </a:r>
            <a:r>
              <a:rPr lang="en-AU" dirty="0" err="1">
                <a:solidFill>
                  <a:schemeClr val="bg1"/>
                </a:solidFill>
              </a:rPr>
              <a:t>i</a:t>
            </a:r>
            <a:r>
              <a:rPr lang="en-ID" dirty="0">
                <a:solidFill>
                  <a:schemeClr val="bg1"/>
                </a:solidFill>
              </a:rPr>
              <a:t>o</a:t>
            </a:r>
            <a:r>
              <a:rPr lang="en-AU" dirty="0">
                <a:solidFill>
                  <a:schemeClr val="bg1"/>
                </a:solidFill>
              </a:rPr>
              <a:t>n</a:t>
            </a:r>
            <a:r>
              <a:rPr lang="en-ID" dirty="0">
                <a:solidFill>
                  <a:schemeClr val="bg1"/>
                </a:solidFill>
              </a:rPr>
              <a:t>a</a:t>
            </a:r>
            <a:r>
              <a:rPr lang="en-AU" dirty="0">
                <a:solidFill>
                  <a:schemeClr val="bg1"/>
                </a:solidFill>
              </a:rPr>
              <a:t>l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AU" dirty="0">
                <a:solidFill>
                  <a:schemeClr val="bg1"/>
                </a:solidFill>
              </a:rPr>
              <a:t>j</a:t>
            </a:r>
            <a:r>
              <a:rPr lang="en-ID" dirty="0">
                <a:solidFill>
                  <a:schemeClr val="bg1"/>
                </a:solidFill>
              </a:rPr>
              <a:t>o</a:t>
            </a:r>
            <a:r>
              <a:rPr lang="en-AU" dirty="0">
                <a:solidFill>
                  <a:schemeClr val="bg1"/>
                </a:solidFill>
              </a:rPr>
              <a:t>u</a:t>
            </a:r>
            <a:r>
              <a:rPr lang="en-ID" dirty="0">
                <a:solidFill>
                  <a:schemeClr val="bg1"/>
                </a:solidFill>
              </a:rPr>
              <a:t>r</a:t>
            </a:r>
            <a:r>
              <a:rPr lang="en-AU" dirty="0">
                <a:solidFill>
                  <a:schemeClr val="bg1"/>
                </a:solidFill>
              </a:rPr>
              <a:t>n</a:t>
            </a:r>
            <a:r>
              <a:rPr lang="en-ID" dirty="0">
                <a:solidFill>
                  <a:schemeClr val="bg1"/>
                </a:solidFill>
              </a:rPr>
              <a:t>a</a:t>
            </a:r>
            <a:r>
              <a:rPr lang="en-AU" dirty="0">
                <a:solidFill>
                  <a:schemeClr val="bg1"/>
                </a:solidFill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9A2ADF-D5A6-47DF-9903-96A0CA10AEC3}"/>
              </a:ext>
            </a:extLst>
          </p:cNvPr>
          <p:cNvSpPr txBox="1">
            <a:spLocks/>
          </p:cNvSpPr>
          <p:nvPr/>
        </p:nvSpPr>
        <p:spPr>
          <a:xfrm>
            <a:off x="761419" y="206479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ID" sz="2400" i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 P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ID" sz="2400" i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ID" sz="2400" i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ID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AU" sz="24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ID" sz="2400" i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</a:rPr>
              <a:t>Jurnal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 yang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</a:rPr>
              <a:t>Tepat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3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vay_conference_19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15" y="394607"/>
            <a:ext cx="4084185" cy="61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6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9927-14CF-6E4E-9A16-15253C279EA9}" type="slidenum">
              <a:rPr lang="ja-JP" altLang="en-US"/>
              <a:pPr/>
              <a:t>12</a:t>
            </a:fld>
            <a:endParaRPr lang="ja-JP" altLang="en-US"/>
          </a:p>
        </p:txBody>
      </p:sp>
      <p:pic>
        <p:nvPicPr>
          <p:cNvPr id="2" name="Picture 1" descr="Screen Shot 2012-01-30 at 7.29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0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3999" cy="7143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alibri" charset="0"/>
                <a:ea typeface="ＭＳ Ｐゴシック" charset="0"/>
              </a:rPr>
              <a:t>Journal of the American Chemical Society</a:t>
            </a:r>
            <a:endParaRPr lang="ja-JP" altLang="en-US" dirty="0">
              <a:solidFill>
                <a:srgbClr val="0000FF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6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9927-14CF-6E4E-9A16-15253C279EA9}" type="slidenum">
              <a:rPr lang="ja-JP" altLang="en-US"/>
              <a:pPr/>
              <a:t>13</a:t>
            </a:fld>
            <a:endParaRPr lang="ja-JP" altLang="en-US"/>
          </a:p>
        </p:txBody>
      </p:sp>
      <p:pic>
        <p:nvPicPr>
          <p:cNvPr id="7" name="Picture 6" descr="Screen Shot 2012-01-30 at 12.3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" y="1096322"/>
            <a:ext cx="9144000" cy="514099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9791" y="71438"/>
            <a:ext cx="7286625" cy="7143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alibri" charset="0"/>
                <a:ea typeface="ＭＳ Ｐゴシック" charset="0"/>
              </a:rPr>
              <a:t>American Chemical Society</a:t>
            </a:r>
            <a:endParaRPr lang="ja-JP" altLang="en-US" dirty="0">
              <a:solidFill>
                <a:srgbClr val="0000FF"/>
              </a:solidFill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9927-14CF-6E4E-9A16-15253C279EA9}" type="slidenum">
              <a:rPr lang="ja-JP" altLang="en-US"/>
              <a:pPr/>
              <a:t>14</a:t>
            </a:fld>
            <a:endParaRPr lang="ja-JP" altLang="en-US"/>
          </a:p>
        </p:txBody>
      </p:sp>
      <p:pic>
        <p:nvPicPr>
          <p:cNvPr id="3" name="Picture 2" descr="Screen Shot 2012-01-30 at 7.31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9791" y="71438"/>
            <a:ext cx="7286625" cy="7143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alibri" charset="0"/>
                <a:ea typeface="ＭＳ Ｐゴシック" charset="0"/>
              </a:rPr>
              <a:t>Nature</a:t>
            </a:r>
            <a:endParaRPr lang="ja-JP" altLang="en-US" dirty="0">
              <a:solidFill>
                <a:srgbClr val="0000FF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6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09927-14CF-6E4E-9A16-15253C279EA9}" type="slidenum">
              <a:rPr lang="ja-JP" altLang="en-US"/>
              <a:pPr/>
              <a:t>15</a:t>
            </a:fld>
            <a:endParaRPr lang="ja-JP" altLang="en-US"/>
          </a:p>
        </p:txBody>
      </p:sp>
      <p:pic>
        <p:nvPicPr>
          <p:cNvPr id="2" name="Picture 1" descr="Screen Shot 2012-01-30 at 7.3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9791" y="71438"/>
            <a:ext cx="7286625" cy="7143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alibri" charset="0"/>
                <a:ea typeface="ＭＳ Ｐゴシック" charset="0"/>
              </a:rPr>
              <a:t>Science</a:t>
            </a:r>
            <a:endParaRPr lang="ja-JP" altLang="en-US" dirty="0">
              <a:solidFill>
                <a:srgbClr val="0000FF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4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Tips </a:t>
            </a:r>
            <a:r>
              <a:rPr lang="en-US" dirty="0" err="1">
                <a:solidFill>
                  <a:srgbClr val="FF0000"/>
                </a:solidFill>
              </a:rPr>
              <a:t>Memilih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Jurnal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Tepat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3528" y="1499290"/>
            <a:ext cx="8515350" cy="47313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Seleksi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artikel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dalam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sebuah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Jurnal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harus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melewati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proses peer-review.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Jurnal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harus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terindeks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sebuah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metriks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400050" lvl="1" indent="0">
              <a:buNone/>
            </a:pP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	(Scopus / Web of Science / 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SciFinder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 / 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SCImago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Jurnal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memiliki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nilai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 impact factor (IF) yang 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baik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Jurnal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tidak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termasuk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dalam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Beall’s list.</a:t>
            </a: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0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24 at 9.51.0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6384" r="28133" b="5573"/>
          <a:stretch/>
        </p:blipFill>
        <p:spPr>
          <a:xfrm>
            <a:off x="128856" y="1079823"/>
            <a:ext cx="8909302" cy="57114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6045"/>
            <a:ext cx="8229600" cy="110570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Setiap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Publikasi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Direkam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Dalam</a:t>
            </a:r>
            <a:r>
              <a:rPr lang="en-US" dirty="0">
                <a:solidFill>
                  <a:srgbClr val="0000FF"/>
                </a:solidFill>
              </a:rPr>
              <a:t> Database </a:t>
            </a:r>
            <a:r>
              <a:rPr lang="en-US" dirty="0" err="1">
                <a:solidFill>
                  <a:srgbClr val="0000FF"/>
                </a:solidFill>
              </a:rPr>
              <a:t>Saintifik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13615" y="4706134"/>
            <a:ext cx="598843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6107" y="5134694"/>
            <a:ext cx="2270660" cy="597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1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Setiap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Publikasi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Direkam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Dalam</a:t>
            </a:r>
            <a:r>
              <a:rPr lang="en-US" dirty="0">
                <a:solidFill>
                  <a:srgbClr val="0000FF"/>
                </a:solidFill>
              </a:rPr>
              <a:t> Database </a:t>
            </a:r>
            <a:r>
              <a:rPr lang="en-US" dirty="0" err="1">
                <a:solidFill>
                  <a:srgbClr val="0000FF"/>
                </a:solidFill>
              </a:rPr>
              <a:t>Saintifik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10"/>
            <a:ext cx="9144000" cy="54114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1366" y="3250662"/>
            <a:ext cx="2166333" cy="928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9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6BEC4-1989-4159-9A61-B6EBF9124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5"/>
          <a:stretch/>
        </p:blipFill>
        <p:spPr>
          <a:xfrm>
            <a:off x="346304" y="203200"/>
            <a:ext cx="8451392" cy="6306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1FC1F-7673-4459-94D2-68B05AD10026}"/>
              </a:ext>
            </a:extLst>
          </p:cNvPr>
          <p:cNvSpPr txBox="1"/>
          <p:nvPr/>
        </p:nvSpPr>
        <p:spPr>
          <a:xfrm>
            <a:off x="5916450" y="6400800"/>
            <a:ext cx="322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Slide from </a:t>
            </a:r>
            <a:r>
              <a:rPr lang="en-AU" dirty="0" err="1">
                <a:solidFill>
                  <a:srgbClr val="FF0000"/>
                </a:solidFill>
              </a:rPr>
              <a:t>Prof.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Sangkot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Marzuki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5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8071"/>
            <a:ext cx="8229600" cy="6455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Daftar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Publikasi</a:t>
            </a:r>
            <a:r>
              <a:rPr lang="en-US" dirty="0">
                <a:solidFill>
                  <a:srgbClr val="0000FF"/>
                </a:solidFill>
              </a:rPr>
              <a:t> Dan </a:t>
            </a:r>
            <a:r>
              <a:rPr lang="en-US" dirty="0" err="1">
                <a:solidFill>
                  <a:srgbClr val="0000FF"/>
                </a:solidFill>
              </a:rPr>
              <a:t>Rujukan</a:t>
            </a:r>
            <a:r>
              <a:rPr lang="en-US" dirty="0">
                <a:solidFill>
                  <a:srgbClr val="0000FF"/>
                </a:solidFill>
              </a:rPr>
              <a:t> (Citation)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570"/>
            <a:ext cx="9144000" cy="54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4 at 9.51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49676" r="2387" b="5028"/>
          <a:stretch/>
        </p:blipFill>
        <p:spPr>
          <a:xfrm>
            <a:off x="54455" y="158842"/>
            <a:ext cx="9047581" cy="2963715"/>
          </a:xfrm>
          <a:prstGeom prst="rect">
            <a:avLst/>
          </a:prstGeom>
        </p:spPr>
      </p:pic>
      <p:pic>
        <p:nvPicPr>
          <p:cNvPr id="4" name="Picture 3" descr="Screen Shot 2013-11-24 at 9.51.5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28915" r="2567" b="6289"/>
          <a:stretch/>
        </p:blipFill>
        <p:spPr>
          <a:xfrm>
            <a:off x="92036" y="3220797"/>
            <a:ext cx="8978331" cy="34792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3628" y="331275"/>
            <a:ext cx="8978331" cy="644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59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4 at 9.53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t="20507" r="2367" b="10619"/>
          <a:stretch/>
        </p:blipFill>
        <p:spPr>
          <a:xfrm>
            <a:off x="115440" y="2100349"/>
            <a:ext cx="8927546" cy="4452456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 descr="Screen Shot 2013-11-24 at 9.51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1" t="77628" r="2387" b="14777"/>
          <a:stretch/>
        </p:blipFill>
        <p:spPr>
          <a:xfrm>
            <a:off x="78624" y="1127857"/>
            <a:ext cx="9023412" cy="5101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64208"/>
            <a:ext cx="8229600" cy="6455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Dirujuk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Jurnal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Terkenal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24" y="4453900"/>
            <a:ext cx="8978331" cy="1122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06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1-24 at 10.01.5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15640" r="2577" b="4256"/>
          <a:stretch/>
        </p:blipFill>
        <p:spPr>
          <a:xfrm>
            <a:off x="52934" y="2061327"/>
            <a:ext cx="9094675" cy="4374386"/>
          </a:xfrm>
          <a:prstGeom prst="rect">
            <a:avLst/>
          </a:prstGeom>
        </p:spPr>
      </p:pic>
      <p:pic>
        <p:nvPicPr>
          <p:cNvPr id="6" name="Picture 5" descr="LogoITB1920px600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67" y="122577"/>
            <a:ext cx="1823798" cy="1823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7252613" y="3055156"/>
            <a:ext cx="1821364" cy="176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07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0366" y="88997"/>
            <a:ext cx="7620000" cy="6858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Cited by Renowned Journals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7" y="639829"/>
            <a:ext cx="4390516" cy="6111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5711" y="774797"/>
            <a:ext cx="3964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An article by </a:t>
            </a:r>
            <a:r>
              <a:rPr lang="en-AU" b="1" dirty="0" err="1"/>
              <a:t>Dr.</a:t>
            </a:r>
            <a:r>
              <a:rPr lang="en-AU" b="1" dirty="0"/>
              <a:t> </a:t>
            </a:r>
            <a:r>
              <a:rPr lang="en-AU" b="1" dirty="0" err="1"/>
              <a:t>Veinardi</a:t>
            </a:r>
            <a:r>
              <a:rPr lang="en-AU" b="1" dirty="0"/>
              <a:t> </a:t>
            </a:r>
            <a:r>
              <a:rPr lang="en-AU" b="1" dirty="0" err="1"/>
              <a:t>Suendo</a:t>
            </a:r>
            <a:r>
              <a:rPr lang="en-AU" b="1" dirty="0"/>
              <a:t> published on ITB Journal of Science </a:t>
            </a:r>
            <a:r>
              <a:rPr lang="en-AU" dirty="0"/>
              <a:t>in 2012 received 9 citations (up to Oct 30</a:t>
            </a:r>
            <a:r>
              <a:rPr lang="en-AU" baseline="30000" dirty="0"/>
              <a:t>th</a:t>
            </a:r>
            <a:r>
              <a:rPr lang="en-AU" dirty="0"/>
              <a:t> 2016) from several renowned journals such as ACS journals, RSC journals, Elsevier Journals and Taylor &amp; Francis Journals.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124" y="2873089"/>
            <a:ext cx="3505380" cy="88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698" y="3880503"/>
            <a:ext cx="3582312" cy="1062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944" y="5108408"/>
            <a:ext cx="4031668" cy="630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922" y="5806344"/>
            <a:ext cx="3187864" cy="8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0366" y="88997"/>
            <a:ext cx="7620000" cy="6858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Cited by Renowned Journals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A89AC-3FEB-413D-9BEA-9F121011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66" y="916821"/>
            <a:ext cx="7735380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73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Types of Research Measures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1055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GB" sz="2800" b="1" dirty="0">
                <a:latin typeface="Arial Narrow" charset="0"/>
                <a:ea typeface="ＭＳ Ｐゴシック" charset="0"/>
              </a:rPr>
              <a:t>Existing metrics focus on short term citation value</a:t>
            </a:r>
            <a:endParaRPr lang="zh-CN" altLang="en-GB" sz="2800" b="1" dirty="0">
              <a:latin typeface="Arial Narrow" charset="0"/>
              <a:ea typeface="SimSun" charset="0"/>
              <a:cs typeface="SimSun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Journal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GB" sz="2800" dirty="0">
                <a:latin typeface="Arial Narrow" charset="0"/>
                <a:ea typeface="ＭＳ Ｐゴシック" charset="0"/>
              </a:rPr>
              <a:t>Impact factor</a:t>
            </a: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Article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Cited-half life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Author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US" sz="2800" i="1" dirty="0">
                <a:latin typeface="Arial Narrow" charset="0"/>
                <a:ea typeface="ＭＳ Ｐゴシック" charset="0"/>
                <a:sym typeface="Wingdings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-index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endParaRPr lang="en-GB" sz="2800" b="1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1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9487" y="1435558"/>
            <a:ext cx="248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/>
              <a:t>Rujukan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46241" y="1958778"/>
            <a:ext cx="703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Jumlah</a:t>
            </a:r>
            <a:r>
              <a:rPr lang="en-US" sz="2800" dirty="0"/>
              <a:t> </a:t>
            </a:r>
            <a:r>
              <a:rPr lang="en-US" sz="2800" dirty="0" err="1"/>
              <a:t>Artikel</a:t>
            </a:r>
            <a:r>
              <a:rPr lang="en-US" sz="2800" dirty="0"/>
              <a:t> yang </a:t>
            </a:r>
            <a:r>
              <a:rPr lang="en-US" sz="2800" dirty="0" err="1"/>
              <a:t>Diterbitkan</a:t>
            </a:r>
            <a:r>
              <a:rPr lang="en-US" sz="2800" dirty="0"/>
              <a:t> </a:t>
            </a:r>
            <a:r>
              <a:rPr lang="en-US" sz="2800" dirty="0" err="1"/>
              <a:t>sebuah</a:t>
            </a:r>
            <a:r>
              <a:rPr lang="en-US" sz="2800" dirty="0"/>
              <a:t> </a:t>
            </a:r>
            <a:r>
              <a:rPr lang="en-US" sz="2800" dirty="0" err="1"/>
              <a:t>Jurnal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8977" y="1958778"/>
            <a:ext cx="7034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2029" y="1660358"/>
            <a:ext cx="70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IF =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7267" y="145803"/>
            <a:ext cx="8852469" cy="8617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Journal Impact Factor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6538" t="33335" r="15185"/>
          <a:stretch/>
        </p:blipFill>
        <p:spPr>
          <a:xfrm>
            <a:off x="128859" y="4417089"/>
            <a:ext cx="4635786" cy="2091216"/>
          </a:xfrm>
          <a:prstGeom prst="rect">
            <a:avLst/>
          </a:prstGeom>
        </p:spPr>
      </p:pic>
      <p:pic>
        <p:nvPicPr>
          <p:cNvPr id="3" name="Picture 2" descr="Screen Shot 2013-11-24 at 10.06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32136" r="61148" b="31706"/>
          <a:stretch/>
        </p:blipFill>
        <p:spPr>
          <a:xfrm>
            <a:off x="4838277" y="2819203"/>
            <a:ext cx="4215351" cy="4038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62200" b="92221"/>
          <a:stretch/>
        </p:blipFill>
        <p:spPr>
          <a:xfrm>
            <a:off x="244605" y="3680907"/>
            <a:ext cx="4065150" cy="386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4" y="3202388"/>
            <a:ext cx="2942289" cy="5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9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82" y="527263"/>
            <a:ext cx="85725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18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61" y="1084423"/>
            <a:ext cx="2576533" cy="669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38" y="1952541"/>
            <a:ext cx="4439353" cy="3799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" y="1851620"/>
            <a:ext cx="4486863" cy="41256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5137" y="5332554"/>
            <a:ext cx="1074192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31902" y="5122953"/>
            <a:ext cx="1074192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973" y="1786308"/>
            <a:ext cx="4486863" cy="42565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9246" y="1786308"/>
            <a:ext cx="4486863" cy="42565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142125-0634-4C4C-866A-0BAC605F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6" y="238279"/>
            <a:ext cx="8229600" cy="632870"/>
          </a:xfrm>
        </p:spPr>
        <p:txBody>
          <a:bodyPr>
            <a:normAutofit fontScale="90000"/>
          </a:bodyPr>
          <a:lstStyle/>
          <a:p>
            <a:r>
              <a:rPr lang="en-ID" dirty="0" err="1">
                <a:solidFill>
                  <a:srgbClr val="0000FF"/>
                </a:solidFill>
              </a:rPr>
              <a:t>Memilih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ID" dirty="0" err="1">
                <a:solidFill>
                  <a:srgbClr val="0000FF"/>
                </a:solidFill>
              </a:rPr>
              <a:t>Jurnal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ID" dirty="0" err="1">
                <a:solidFill>
                  <a:srgbClr val="0000FF"/>
                </a:solidFill>
              </a:rPr>
              <a:t>berdasarkan</a:t>
            </a:r>
            <a:r>
              <a:rPr lang="en-ID" dirty="0">
                <a:solidFill>
                  <a:srgbClr val="0000FF"/>
                </a:solidFill>
              </a:rPr>
              <a:t> IF 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6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1D7A-0CF1-43D4-B517-ED9A7F36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812"/>
            <a:ext cx="8229600" cy="688400"/>
          </a:xfrm>
        </p:spPr>
        <p:txBody>
          <a:bodyPr>
            <a:noAutofit/>
          </a:bodyPr>
          <a:lstStyle/>
          <a:p>
            <a:r>
              <a:rPr lang="en-ID" sz="3600" dirty="0" err="1">
                <a:solidFill>
                  <a:srgbClr val="FF0000"/>
                </a:solidFill>
              </a:rPr>
              <a:t>Bosscha</a:t>
            </a:r>
            <a:r>
              <a:rPr lang="en-ID" sz="3600" dirty="0">
                <a:solidFill>
                  <a:srgbClr val="FF0000"/>
                </a:solidFill>
              </a:rPr>
              <a:t> Physics Laboratory-</a:t>
            </a:r>
            <a:r>
              <a:rPr lang="en-ID" sz="3600" dirty="0" err="1">
                <a:solidFill>
                  <a:srgbClr val="FF0000"/>
                </a:solidFill>
              </a:rPr>
              <a:t>UI,Bandung</a:t>
            </a:r>
            <a:endParaRPr lang="en-ID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A0BED-0BE8-453A-BAC9-E294993E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10" y="865762"/>
            <a:ext cx="6643180" cy="57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39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5" y="0"/>
            <a:ext cx="858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33"/>
            <a:ext cx="9144000" cy="65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43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36" y="302078"/>
            <a:ext cx="5172928" cy="3257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5" y="3934215"/>
            <a:ext cx="4636343" cy="289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0" t="3832" r="1274" b="72026"/>
          <a:stretch/>
        </p:blipFill>
        <p:spPr>
          <a:xfrm>
            <a:off x="2510560" y="32656"/>
            <a:ext cx="653143" cy="996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7" t="4298" b="69269"/>
          <a:stretch/>
        </p:blipFill>
        <p:spPr>
          <a:xfrm>
            <a:off x="6132317" y="3432111"/>
            <a:ext cx="662041" cy="10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90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Types of Research Measures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1055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GB" sz="2800" b="1" dirty="0">
                <a:latin typeface="Arial Narrow" charset="0"/>
                <a:ea typeface="ＭＳ Ｐゴシック" charset="0"/>
              </a:rPr>
              <a:t>Existing metrics focus on short term citation value</a:t>
            </a:r>
            <a:endParaRPr lang="zh-CN" altLang="en-GB" sz="2800" b="1" dirty="0">
              <a:latin typeface="Arial Narrow" charset="0"/>
              <a:ea typeface="SimSun" charset="0"/>
              <a:cs typeface="SimSun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Arial Narrow" charset="0"/>
                <a:ea typeface="ＭＳ Ｐゴシック" charset="0"/>
              </a:rPr>
              <a:t>Journal 	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Arial Narrow" charset="0"/>
                <a:ea typeface="ＭＳ Ｐゴシック" charset="0"/>
              </a:rPr>
              <a:t>Impact factor</a:t>
            </a: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Article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Cited-half life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Author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US" sz="2800" i="1" dirty="0">
                <a:latin typeface="Arial Narrow" charset="0"/>
                <a:ea typeface="ＭＳ Ｐゴシック" charset="0"/>
                <a:sym typeface="Wingdings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-index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endParaRPr lang="en-GB" sz="2800" b="1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0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2067-0E4F-4AEA-B4F6-2AF93D85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459"/>
          </a:xfrm>
        </p:spPr>
        <p:txBody>
          <a:bodyPr>
            <a:normAutofit fontScale="90000"/>
          </a:bodyPr>
          <a:lstStyle/>
          <a:p>
            <a:r>
              <a:rPr lang="en-ID" dirty="0" err="1"/>
              <a:t>Kurva</a:t>
            </a:r>
            <a:r>
              <a:rPr lang="en-ID" dirty="0"/>
              <a:t> </a:t>
            </a:r>
            <a:r>
              <a:rPr lang="en-ID" dirty="0" err="1"/>
              <a:t>Sitasi</a:t>
            </a:r>
            <a:r>
              <a:rPr lang="en-ID" dirty="0"/>
              <a:t/>
            </a:r>
            <a:br>
              <a:rPr lang="en-ID" dirty="0"/>
            </a:br>
            <a:r>
              <a:rPr lang="en-ID" sz="4000" i="1" dirty="0" err="1">
                <a:solidFill>
                  <a:srgbClr val="FF0000"/>
                </a:solidFill>
              </a:rPr>
              <a:t>Ukuran</a:t>
            </a:r>
            <a:r>
              <a:rPr lang="en-ID" sz="4000" i="1" dirty="0">
                <a:solidFill>
                  <a:srgbClr val="FF0000"/>
                </a:solidFill>
              </a:rPr>
              <a:t> </a:t>
            </a:r>
            <a:r>
              <a:rPr lang="en-ID" sz="4000" i="1" dirty="0" err="1">
                <a:solidFill>
                  <a:srgbClr val="FF0000"/>
                </a:solidFill>
              </a:rPr>
              <a:t>seberapa</a:t>
            </a:r>
            <a:r>
              <a:rPr lang="en-ID" sz="4000" i="1" dirty="0">
                <a:solidFill>
                  <a:srgbClr val="FF0000"/>
                </a:solidFill>
              </a:rPr>
              <a:t> </a:t>
            </a:r>
            <a:r>
              <a:rPr lang="en-ID" sz="4000" i="1" dirty="0" err="1">
                <a:solidFill>
                  <a:srgbClr val="FF0000"/>
                </a:solidFill>
              </a:rPr>
              <a:t>cepat</a:t>
            </a:r>
            <a:r>
              <a:rPr lang="en-ID" sz="4000" i="1" dirty="0">
                <a:solidFill>
                  <a:srgbClr val="FF0000"/>
                </a:solidFill>
              </a:rPr>
              <a:t>, </a:t>
            </a:r>
            <a:r>
              <a:rPr lang="en-ID" sz="4000" i="1" dirty="0" err="1">
                <a:solidFill>
                  <a:srgbClr val="FF0000"/>
                </a:solidFill>
              </a:rPr>
              <a:t>sering</a:t>
            </a:r>
            <a:r>
              <a:rPr lang="en-ID" sz="4000" i="1" dirty="0">
                <a:solidFill>
                  <a:srgbClr val="FF0000"/>
                </a:solidFill>
              </a:rPr>
              <a:t> </a:t>
            </a:r>
            <a:r>
              <a:rPr lang="en-ID" sz="4000" i="1" dirty="0" err="1">
                <a:solidFill>
                  <a:srgbClr val="FF0000"/>
                </a:solidFill>
              </a:rPr>
              <a:t>dan</a:t>
            </a:r>
            <a:r>
              <a:rPr lang="en-ID" sz="4000" i="1" dirty="0">
                <a:solidFill>
                  <a:srgbClr val="FF0000"/>
                </a:solidFill>
              </a:rPr>
              <a:t> lama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F0D6B-AAD0-41A4-AAC6-CE9456DB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" t="10189" r="3984" b="3302"/>
          <a:stretch/>
        </p:blipFill>
        <p:spPr>
          <a:xfrm>
            <a:off x="835572" y="1398311"/>
            <a:ext cx="7472855" cy="51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4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Types of Research Measures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1055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GB" sz="2800" b="1" dirty="0">
                <a:latin typeface="Arial Narrow" charset="0"/>
                <a:ea typeface="ＭＳ Ｐゴシック" charset="0"/>
              </a:rPr>
              <a:t>Existing metrics focus on short term citation value</a:t>
            </a:r>
            <a:endParaRPr lang="zh-CN" altLang="en-GB" sz="2800" b="1" dirty="0">
              <a:latin typeface="Arial Narrow" charset="0"/>
              <a:ea typeface="SimSun" charset="0"/>
              <a:cs typeface="SimSun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Journal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GB" sz="2800" dirty="0">
                <a:latin typeface="Arial Narrow" charset="0"/>
                <a:ea typeface="ＭＳ Ｐゴシック" charset="0"/>
              </a:rPr>
              <a:t>Impact factor</a:t>
            </a: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Article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Cited-half life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r>
              <a:rPr lang="en-GB" sz="2800" dirty="0">
                <a:latin typeface="Arial Narrow" charset="0"/>
                <a:ea typeface="ＭＳ Ｐゴシック" charset="0"/>
              </a:rPr>
              <a:t>Author 	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 </a:t>
            </a:r>
            <a:r>
              <a:rPr lang="en-US" sz="2800" i="1" dirty="0">
                <a:latin typeface="Arial Narrow" charset="0"/>
                <a:ea typeface="ＭＳ Ｐゴシック" charset="0"/>
                <a:sym typeface="Wingdings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  <a:sym typeface="Wingdings"/>
              </a:rPr>
              <a:t>-index</a:t>
            </a:r>
            <a:endParaRPr lang="en-GB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  <a:buFontTx/>
              <a:buChar char="-"/>
            </a:pPr>
            <a:endParaRPr lang="en-GB" sz="2800" b="1" dirty="0">
              <a:latin typeface="Arial Narrow" charset="0"/>
              <a:ea typeface="ＭＳ Ｐゴシック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4509120"/>
            <a:ext cx="8839200" cy="1447800"/>
          </a:xfrm>
          <a:prstGeom prst="rect">
            <a:avLst/>
          </a:prstGeom>
          <a:solidFill>
            <a:srgbClr val="FFFF99">
              <a:alpha val="7803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Clr>
                <a:srgbClr val="392E7A"/>
              </a:buClr>
              <a:buSzPct val="90000"/>
              <a:buFont typeface="Times" charset="0"/>
              <a:buNone/>
            </a:pPr>
            <a:r>
              <a:rPr lang="en-US" sz="2800" dirty="0" err="1">
                <a:latin typeface="Arial Narrow" charset="0"/>
              </a:rPr>
              <a:t>Eg</a:t>
            </a:r>
            <a:r>
              <a:rPr lang="en-US" sz="2800" dirty="0">
                <a:latin typeface="Arial Narrow" charset="0"/>
              </a:rPr>
              <a:t>.: Prof. XYZ has index 14 if 14 of his papers have at least 14 citations each and the other papers have no more than 14 citations each.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3284984"/>
            <a:ext cx="8686800" cy="1143000"/>
          </a:xfrm>
          <a:prstGeom prst="rect">
            <a:avLst/>
          </a:prstGeom>
          <a:solidFill>
            <a:schemeClr val="bg1">
              <a:alpha val="78038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imes" charset="0"/>
              <a:buNone/>
            </a:pPr>
            <a:r>
              <a:rPr lang="en-US" sz="2800" dirty="0">
                <a:latin typeface="Arial Narrow" charset="0"/>
                <a:ea typeface="ＭＳ Ｐゴシック" charset="0"/>
              </a:rPr>
              <a:t>A scientist has index </a:t>
            </a:r>
            <a:r>
              <a:rPr lang="en-US" sz="2800" i="1" dirty="0">
                <a:latin typeface="Arial Narrow" charset="0"/>
                <a:ea typeface="ＭＳ Ｐゴシック" charset="0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</a:rPr>
              <a:t> if </a:t>
            </a:r>
            <a:r>
              <a:rPr lang="en-US" sz="2800" i="1" dirty="0">
                <a:latin typeface="Arial Narrow" charset="0"/>
                <a:ea typeface="ＭＳ Ｐゴシック" charset="0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</a:rPr>
              <a:t> of his papers have at least </a:t>
            </a:r>
            <a:r>
              <a:rPr lang="en-US" sz="2800" i="1" dirty="0">
                <a:latin typeface="Arial Narrow" charset="0"/>
                <a:ea typeface="ＭＳ Ｐゴシック" charset="0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</a:rPr>
              <a:t> citations each and the other papers have no more than </a:t>
            </a:r>
            <a:r>
              <a:rPr lang="en-US" sz="2800" i="1" dirty="0">
                <a:latin typeface="Arial Narrow" charset="0"/>
                <a:ea typeface="ＭＳ Ｐゴシック" charset="0"/>
              </a:rPr>
              <a:t>h</a:t>
            </a:r>
            <a:r>
              <a:rPr lang="en-US" sz="2800" dirty="0">
                <a:latin typeface="Arial Narrow" charset="0"/>
                <a:ea typeface="ＭＳ Ｐゴシック" charset="0"/>
              </a:rPr>
              <a:t> citations each.</a:t>
            </a:r>
          </a:p>
          <a:p>
            <a:pPr marL="0" indent="0">
              <a:buFont typeface="Times" charset="0"/>
              <a:buNone/>
            </a:pPr>
            <a:endParaRPr lang="en-US" sz="2800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74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500" i="1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h</a:t>
            </a:r>
            <a:r>
              <a:rPr lang="en-GB" sz="35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-index in Scopus</a:t>
            </a:r>
            <a:endParaRPr lang="en-GB" sz="3500" i="1" dirty="0">
              <a:solidFill>
                <a:srgbClr val="0000FF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183063" cy="4191000"/>
          </a:xfrm>
        </p:spPr>
        <p:txBody>
          <a:bodyPr/>
          <a:lstStyle/>
          <a:p>
            <a:pPr eaLnBrk="1" hangingPunct="1"/>
            <a:r>
              <a:rPr lang="en-GB" sz="2800">
                <a:latin typeface="Arial Narrow" charset="0"/>
                <a:ea typeface="ＭＳ Ｐゴシック" charset="0"/>
              </a:rPr>
              <a:t>Developed in 2005 by Jorge Hirsch, a condensed-matter physicist (University of California in San Diego) and peace activist.</a:t>
            </a:r>
          </a:p>
          <a:p>
            <a:pPr eaLnBrk="1" hangingPunct="1"/>
            <a:endParaRPr lang="en-GB" sz="2800">
              <a:latin typeface="Arial Narrow" charset="0"/>
              <a:ea typeface="ＭＳ Ｐゴシック" charset="0"/>
            </a:endParaRPr>
          </a:p>
          <a:p>
            <a:pPr eaLnBrk="1" hangingPunct="1"/>
            <a:endParaRPr lang="en-GB" sz="2800">
              <a:latin typeface="Arial Narrow" charset="0"/>
              <a:ea typeface="ＭＳ Ｐゴシック" charset="0"/>
            </a:endParaRPr>
          </a:p>
        </p:txBody>
      </p:sp>
      <p:pic>
        <p:nvPicPr>
          <p:cNvPr id="57348" name="Picture 4" descr="PWant1_06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7"/>
          <a:stretch>
            <a:fillRect/>
          </a:stretch>
        </p:blipFill>
        <p:spPr bwMode="auto">
          <a:xfrm>
            <a:off x="4873625" y="1628775"/>
            <a:ext cx="35861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152400" y="6096000"/>
            <a:ext cx="1066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29079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73"/>
            <a:ext cx="8229600" cy="713334"/>
          </a:xfrm>
        </p:spPr>
        <p:txBody>
          <a:bodyPr>
            <a:normAutofit fontScale="90000"/>
          </a:bodyPr>
          <a:lstStyle/>
          <a:p>
            <a:r>
              <a:rPr lang="en-AU" i="1" dirty="0">
                <a:solidFill>
                  <a:srgbClr val="0000FF"/>
                </a:solidFill>
              </a:rPr>
              <a:t>h</a:t>
            </a:r>
            <a:r>
              <a:rPr lang="en-AU" dirty="0">
                <a:solidFill>
                  <a:srgbClr val="0000FF"/>
                </a:solidFill>
              </a:rPr>
              <a:t>-index Author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27" y="1959529"/>
            <a:ext cx="4799492" cy="4799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927" y="1036199"/>
            <a:ext cx="4698146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r"/>
            <a:r>
              <a:rPr lang="en-AU" dirty="0" err="1"/>
              <a:t>Contoh</a:t>
            </a:r>
            <a:endParaRPr lang="en-AU" dirty="0"/>
          </a:p>
          <a:p>
            <a:pPr algn="r"/>
            <a:r>
              <a:rPr lang="en-AU" i="1" dirty="0"/>
              <a:t>h</a:t>
            </a:r>
            <a:r>
              <a:rPr lang="en-AU" dirty="0"/>
              <a:t>-index = 15</a:t>
            </a:r>
          </a:p>
          <a:p>
            <a:pPr algn="r"/>
            <a:r>
              <a:rPr lang="en-AU" dirty="0" err="1"/>
              <a:t>Setidaknya</a:t>
            </a:r>
            <a:r>
              <a:rPr lang="en-AU" dirty="0"/>
              <a:t> 15 paper </a:t>
            </a:r>
            <a:r>
              <a:rPr lang="en-AU" dirty="0" err="1"/>
              <a:t>dengan</a:t>
            </a:r>
            <a:r>
              <a:rPr lang="en-AU" dirty="0"/>
              <a:t> citation minimal 15</a:t>
            </a:r>
          </a:p>
        </p:txBody>
      </p:sp>
    </p:spTree>
    <p:extLst>
      <p:ext uri="{BB962C8B-B14F-4D97-AF65-F5344CB8AC3E}">
        <p14:creationId xmlns:p14="http://schemas.microsoft.com/office/powerpoint/2010/main" val="2113271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208"/>
            <a:ext cx="8229600" cy="7551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Ranking h-index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29782"/>
            <a:ext cx="65913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1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h-index </a:t>
            </a:r>
            <a:r>
              <a:rPr lang="en-AU" dirty="0" err="1"/>
              <a:t>Jurnal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408"/>
            <a:ext cx="9144000" cy="3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B80D58-26AF-467D-96D4-7A3532D5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5" y="1141595"/>
            <a:ext cx="5232669" cy="262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41C7B-D66E-4C78-89F3-44D6A5D2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415" y="3917944"/>
            <a:ext cx="5823249" cy="2863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2AFC97-D348-4D89-82A8-D081A69C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12"/>
            <a:ext cx="8229600" cy="1143000"/>
          </a:xfrm>
        </p:spPr>
        <p:txBody>
          <a:bodyPr>
            <a:noAutofit/>
          </a:bodyPr>
          <a:lstStyle/>
          <a:p>
            <a:r>
              <a:rPr lang="en-ID" sz="3600" dirty="0">
                <a:solidFill>
                  <a:srgbClr val="FF0000"/>
                </a:solidFill>
              </a:rPr>
              <a:t>Indonesia does not produce knowledge nor technology as it should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DDBD4-3A34-4D03-BD20-8341E0555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85" y="3086730"/>
            <a:ext cx="3314870" cy="196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88ECF-5A84-4E23-BE9D-FA31F84ABD6E}"/>
              </a:ext>
            </a:extLst>
          </p:cNvPr>
          <p:cNvSpPr txBox="1"/>
          <p:nvPr/>
        </p:nvSpPr>
        <p:spPr>
          <a:xfrm>
            <a:off x="0" y="6381345"/>
            <a:ext cx="322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Slide from </a:t>
            </a:r>
            <a:r>
              <a:rPr lang="en-AU" dirty="0" err="1">
                <a:solidFill>
                  <a:srgbClr val="FF0000"/>
                </a:solidFill>
              </a:rPr>
              <a:t>Prof.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Sangkot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Marzuki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36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h-index </a:t>
            </a:r>
            <a:r>
              <a:rPr lang="en-AU" dirty="0" err="1"/>
              <a:t>Jurnal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7854"/>
            <a:ext cx="9144000" cy="43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1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" y="1357094"/>
            <a:ext cx="9144000" cy="5377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1226" y="51207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1226" y="56191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Q2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7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err="1">
                <a:solidFill>
                  <a:srgbClr val="0000FF"/>
                </a:solidFill>
              </a:rPr>
              <a:t>Jurnal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dengan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orde</a:t>
            </a:r>
            <a:r>
              <a:rPr lang="en-AU" dirty="0">
                <a:solidFill>
                  <a:srgbClr val="0000FF"/>
                </a:solidFill>
              </a:rPr>
              <a:t> h-</a:t>
            </a:r>
            <a:r>
              <a:rPr lang="en-AU" dirty="0" err="1">
                <a:solidFill>
                  <a:srgbClr val="0000FF"/>
                </a:solidFill>
              </a:rPr>
              <a:t>indeks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jurnal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ratusan</a:t>
            </a:r>
            <a:r>
              <a:rPr lang="en-AU" dirty="0">
                <a:solidFill>
                  <a:srgbClr val="0000FF"/>
                </a:solidFill>
              </a:rPr>
              <a:t> (10</a:t>
            </a:r>
            <a:r>
              <a:rPr lang="en-AU" baseline="30000" dirty="0">
                <a:solidFill>
                  <a:srgbClr val="0000FF"/>
                </a:solidFill>
              </a:rPr>
              <a:t>2</a:t>
            </a:r>
            <a:r>
              <a:rPr lang="en-AU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40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552"/>
            <a:ext cx="9144000" cy="531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9814" y="472868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9814" y="539116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Q2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7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err="1">
                <a:solidFill>
                  <a:srgbClr val="0000FF"/>
                </a:solidFill>
              </a:rPr>
              <a:t>Jurnal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dengan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orde</a:t>
            </a:r>
            <a:r>
              <a:rPr lang="en-AU" dirty="0">
                <a:solidFill>
                  <a:srgbClr val="0000FF"/>
                </a:solidFill>
              </a:rPr>
              <a:t> h-</a:t>
            </a:r>
            <a:r>
              <a:rPr lang="en-AU" dirty="0" err="1">
                <a:solidFill>
                  <a:srgbClr val="0000FF"/>
                </a:solidFill>
              </a:rPr>
              <a:t>indeks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jurnal</a:t>
            </a:r>
            <a:r>
              <a:rPr lang="en-AU" dirty="0">
                <a:solidFill>
                  <a:srgbClr val="0000FF"/>
                </a:solidFill>
              </a:rPr>
              <a:t> </a:t>
            </a:r>
            <a:r>
              <a:rPr lang="en-AU" dirty="0" err="1">
                <a:solidFill>
                  <a:srgbClr val="0000FF"/>
                </a:solidFill>
              </a:rPr>
              <a:t>ratusan</a:t>
            </a:r>
            <a:r>
              <a:rPr lang="en-AU" dirty="0">
                <a:solidFill>
                  <a:srgbClr val="0000FF"/>
                </a:solidFill>
              </a:rPr>
              <a:t> (10</a:t>
            </a:r>
            <a:r>
              <a:rPr lang="en-AU" baseline="30000" dirty="0">
                <a:solidFill>
                  <a:srgbClr val="0000FF"/>
                </a:solidFill>
              </a:rPr>
              <a:t>2</a:t>
            </a:r>
            <a:r>
              <a:rPr lang="en-AU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5654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033"/>
            <a:ext cx="9144000" cy="5225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2972"/>
            <a:ext cx="9144000" cy="1885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9814" y="53080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683818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33" y="120480"/>
            <a:ext cx="4559534" cy="66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46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91A3-EA37-40CA-B9D1-A2EDD9EA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m</a:t>
            </a:r>
            <a:r>
              <a:rPr lang="en-ID" dirty="0">
                <a:solidFill>
                  <a:srgbClr val="0000FF"/>
                </a:solidFill>
              </a:rPr>
              <a:t>p</a:t>
            </a:r>
            <a:r>
              <a:rPr lang="en-AU" dirty="0">
                <a:solidFill>
                  <a:srgbClr val="0000FF"/>
                </a:solidFill>
              </a:rPr>
              <a:t>o</a:t>
            </a:r>
            <a:r>
              <a:rPr lang="en-ID" dirty="0">
                <a:solidFill>
                  <a:srgbClr val="0000FF"/>
                </a:solidFill>
              </a:rPr>
              <a:t>r</a:t>
            </a:r>
            <a:r>
              <a:rPr lang="en-AU" dirty="0">
                <a:solidFill>
                  <a:srgbClr val="0000FF"/>
                </a:solidFill>
              </a:rPr>
              <a:t>t</a:t>
            </a:r>
            <a:r>
              <a:rPr lang="en-ID" dirty="0">
                <a:solidFill>
                  <a:srgbClr val="0000FF"/>
                </a:solidFill>
              </a:rPr>
              <a:t>a</a:t>
            </a:r>
            <a:r>
              <a:rPr lang="en-AU" dirty="0">
                <a:solidFill>
                  <a:srgbClr val="0000FF"/>
                </a:solidFill>
              </a:rPr>
              <a:t>n</a:t>
            </a:r>
            <a:r>
              <a:rPr lang="en-ID" dirty="0">
                <a:solidFill>
                  <a:srgbClr val="0000FF"/>
                </a:solidFill>
              </a:rPr>
              <a:t>t </a:t>
            </a:r>
            <a:r>
              <a:rPr lang="en-AU" dirty="0">
                <a:solidFill>
                  <a:srgbClr val="0000FF"/>
                </a:solidFill>
              </a:rPr>
              <a:t>Fac</a:t>
            </a:r>
            <a:r>
              <a:rPr lang="en-ID" dirty="0">
                <a:solidFill>
                  <a:srgbClr val="0000FF"/>
                </a:solidFill>
              </a:rPr>
              <a:t>t</a:t>
            </a:r>
            <a:r>
              <a:rPr lang="en-AU" dirty="0">
                <a:solidFill>
                  <a:srgbClr val="0000FF"/>
                </a:solidFill>
              </a:rPr>
              <a:t>o</a:t>
            </a:r>
            <a:r>
              <a:rPr lang="en-ID" dirty="0">
                <a:solidFill>
                  <a:srgbClr val="0000FF"/>
                </a:solidFill>
              </a:rPr>
              <a:t>r</a:t>
            </a:r>
            <a:r>
              <a:rPr lang="en-AU" dirty="0">
                <a:solidFill>
                  <a:srgbClr val="0000FF"/>
                </a:solidFill>
              </a:rPr>
              <a:t>s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AU" dirty="0">
                <a:solidFill>
                  <a:srgbClr val="0000FF"/>
                </a:solidFill>
              </a:rPr>
              <a:t>o</a:t>
            </a:r>
            <a:r>
              <a:rPr lang="en-ID" dirty="0">
                <a:solidFill>
                  <a:srgbClr val="0000FF"/>
                </a:solidFill>
              </a:rPr>
              <a:t>n </a:t>
            </a:r>
            <a:r>
              <a:rPr lang="en-AU" dirty="0" err="1">
                <a:solidFill>
                  <a:srgbClr val="0000FF"/>
                </a:solidFill>
              </a:rPr>
              <a:t>Wr</a:t>
            </a:r>
            <a:r>
              <a:rPr lang="en-ID" dirty="0" err="1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t</a:t>
            </a:r>
            <a:r>
              <a:rPr lang="en-ID" dirty="0" err="1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n</a:t>
            </a:r>
            <a:r>
              <a:rPr lang="en-ID" dirty="0">
                <a:solidFill>
                  <a:srgbClr val="0000FF"/>
                </a:solidFill>
              </a:rPr>
              <a:t>g Papers: </a:t>
            </a:r>
            <a:r>
              <a:rPr lang="en-AU" dirty="0">
                <a:solidFill>
                  <a:srgbClr val="0000FF"/>
                </a:solidFill>
              </a:rPr>
              <a:t>W</a:t>
            </a:r>
            <a:r>
              <a:rPr lang="en-ID" dirty="0">
                <a:solidFill>
                  <a:srgbClr val="0000FF"/>
                </a:solidFill>
              </a:rPr>
              <a:t>o</a:t>
            </a:r>
            <a:r>
              <a:rPr lang="en-AU" dirty="0">
                <a:solidFill>
                  <a:srgbClr val="0000FF"/>
                </a:solidFill>
              </a:rPr>
              <a:t>w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AU" dirty="0">
                <a:solidFill>
                  <a:srgbClr val="0000FF"/>
                </a:solidFill>
              </a:rPr>
              <a:t>f</a:t>
            </a:r>
            <a:r>
              <a:rPr lang="en-ID" dirty="0">
                <a:solidFill>
                  <a:srgbClr val="0000FF"/>
                </a:solidFill>
              </a:rPr>
              <a:t>a</a:t>
            </a:r>
            <a:r>
              <a:rPr lang="en-AU" dirty="0">
                <a:solidFill>
                  <a:srgbClr val="0000FF"/>
                </a:solidFill>
              </a:rPr>
              <a:t>c</a:t>
            </a:r>
            <a:r>
              <a:rPr lang="en-ID" dirty="0">
                <a:solidFill>
                  <a:srgbClr val="0000FF"/>
                </a:solidFill>
              </a:rPr>
              <a:t>t</a:t>
            </a:r>
            <a:r>
              <a:rPr lang="en-AU" dirty="0">
                <a:solidFill>
                  <a:srgbClr val="0000FF"/>
                </a:solidFill>
              </a:rPr>
              <a:t>o</a:t>
            </a:r>
            <a:r>
              <a:rPr lang="en-ID" dirty="0">
                <a:solidFill>
                  <a:srgbClr val="0000FF"/>
                </a:solidFill>
              </a:rPr>
              <a:t>r, </a:t>
            </a:r>
            <a:r>
              <a:rPr lang="en-AU" dirty="0">
                <a:solidFill>
                  <a:srgbClr val="0000FF"/>
                </a:solidFill>
              </a:rPr>
              <a:t>N</a:t>
            </a:r>
            <a:r>
              <a:rPr lang="en-ID" dirty="0">
                <a:solidFill>
                  <a:srgbClr val="0000FF"/>
                </a:solidFill>
              </a:rPr>
              <a:t>o</a:t>
            </a:r>
            <a:r>
              <a:rPr lang="en-AU" dirty="0">
                <a:solidFill>
                  <a:srgbClr val="0000FF"/>
                </a:solidFill>
              </a:rPr>
              <a:t>v</a:t>
            </a:r>
            <a:r>
              <a:rPr lang="en-ID" dirty="0">
                <a:solidFill>
                  <a:srgbClr val="0000FF"/>
                </a:solidFill>
              </a:rPr>
              <a:t>e</a:t>
            </a:r>
            <a:r>
              <a:rPr lang="en-AU" dirty="0">
                <a:solidFill>
                  <a:srgbClr val="0000FF"/>
                </a:solidFill>
              </a:rPr>
              <a:t>l</a:t>
            </a:r>
            <a:r>
              <a:rPr lang="en-ID" dirty="0">
                <a:solidFill>
                  <a:srgbClr val="0000FF"/>
                </a:solidFill>
              </a:rPr>
              <a:t>t</a:t>
            </a:r>
            <a:r>
              <a:rPr lang="en-AU" dirty="0">
                <a:solidFill>
                  <a:srgbClr val="0000FF"/>
                </a:solidFill>
              </a:rPr>
              <a:t>y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AU" dirty="0">
                <a:solidFill>
                  <a:srgbClr val="0000FF"/>
                </a:solidFill>
              </a:rPr>
              <a:t>a</a:t>
            </a:r>
            <a:r>
              <a:rPr lang="en-ID" dirty="0">
                <a:solidFill>
                  <a:srgbClr val="0000FF"/>
                </a:solidFill>
              </a:rPr>
              <a:t>n</a:t>
            </a:r>
            <a:r>
              <a:rPr lang="en-AU" dirty="0">
                <a:solidFill>
                  <a:srgbClr val="0000FF"/>
                </a:solidFill>
              </a:rPr>
              <a:t>d</a:t>
            </a:r>
            <a:r>
              <a:rPr lang="en-ID" dirty="0">
                <a:solidFill>
                  <a:srgbClr val="0000FF"/>
                </a:solidFill>
              </a:rPr>
              <a:t> We</a:t>
            </a:r>
            <a:r>
              <a:rPr lang="en-AU" dirty="0">
                <a:solidFill>
                  <a:srgbClr val="0000FF"/>
                </a:solidFill>
              </a:rPr>
              <a:t>l</a:t>
            </a:r>
            <a:r>
              <a:rPr lang="en-ID" dirty="0">
                <a:solidFill>
                  <a:srgbClr val="0000FF"/>
                </a:solidFill>
              </a:rPr>
              <a:t>l-</a:t>
            </a:r>
            <a:r>
              <a:rPr lang="en-AU" dirty="0">
                <a:solidFill>
                  <a:srgbClr val="0000FF"/>
                </a:solidFill>
              </a:rPr>
              <a:t>w</a:t>
            </a:r>
            <a:r>
              <a:rPr lang="en-ID" dirty="0" err="1">
                <a:solidFill>
                  <a:srgbClr val="0000FF"/>
                </a:solidFill>
              </a:rPr>
              <a:t>ritten</a:t>
            </a:r>
            <a:r>
              <a:rPr lang="en-ID" dirty="0">
                <a:solidFill>
                  <a:srgbClr val="0000FF"/>
                </a:solidFill>
              </a:rPr>
              <a:t> </a:t>
            </a:r>
            <a:endParaRPr lang="en-AU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BFBA3-B5C4-4B4F-96A1-B8DBDC9F1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59" b="21942"/>
          <a:stretch/>
        </p:blipFill>
        <p:spPr>
          <a:xfrm>
            <a:off x="0" y="2083981"/>
            <a:ext cx="9144000" cy="3211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50212-F18A-4709-B0D4-11BCB1EB3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6" r="51938" b="73423"/>
          <a:stretch/>
        </p:blipFill>
        <p:spPr>
          <a:xfrm>
            <a:off x="2317898" y="5553740"/>
            <a:ext cx="4394791" cy="4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00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EA83-44A1-4578-84C1-3D3FA259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62879-63E4-4300-932F-9660038FC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92D0D-D8CA-478A-B19A-F91F19DF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81" y="0"/>
            <a:ext cx="476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3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D3B37-FC61-4D9B-A4BB-8FAD1EB7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>
                <a:solidFill>
                  <a:srgbClr val="0000FF"/>
                </a:solidFill>
              </a:rPr>
              <a:t>S</a:t>
            </a:r>
            <a:r>
              <a:rPr lang="en-AU" dirty="0">
                <a:solidFill>
                  <a:srgbClr val="0000FF"/>
                </a:solidFill>
              </a:rPr>
              <a:t>k</a:t>
            </a:r>
            <a:r>
              <a:rPr lang="en-ID" dirty="0" err="1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l</a:t>
            </a:r>
            <a:r>
              <a:rPr lang="en-ID" dirty="0">
                <a:solidFill>
                  <a:srgbClr val="0000FF"/>
                </a:solidFill>
              </a:rPr>
              <a:t>l</a:t>
            </a:r>
            <a:r>
              <a:rPr lang="en-AU" dirty="0">
                <a:solidFill>
                  <a:srgbClr val="0000FF"/>
                </a:solidFill>
              </a:rPr>
              <a:t>f</a:t>
            </a:r>
            <a:r>
              <a:rPr lang="en-ID" dirty="0">
                <a:solidFill>
                  <a:srgbClr val="0000FF"/>
                </a:solidFill>
              </a:rPr>
              <a:t>u</a:t>
            </a:r>
            <a:r>
              <a:rPr lang="en-AU" dirty="0">
                <a:solidFill>
                  <a:srgbClr val="0000FF"/>
                </a:solidFill>
              </a:rPr>
              <a:t>l</a:t>
            </a:r>
            <a:r>
              <a:rPr lang="en-ID" dirty="0">
                <a:solidFill>
                  <a:srgbClr val="0000FF"/>
                </a:solidFill>
              </a:rPr>
              <a:t>l w</a:t>
            </a:r>
            <a:r>
              <a:rPr lang="en-AU" dirty="0">
                <a:solidFill>
                  <a:srgbClr val="0000FF"/>
                </a:solidFill>
              </a:rPr>
              <a:t>r</a:t>
            </a:r>
            <a:r>
              <a:rPr lang="en-ID" dirty="0" err="1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t</a:t>
            </a:r>
            <a:r>
              <a:rPr lang="en-ID" dirty="0" err="1">
                <a:solidFill>
                  <a:srgbClr val="0000FF"/>
                </a:solidFill>
              </a:rPr>
              <a:t>ing</a:t>
            </a:r>
            <a:r>
              <a:rPr lang="en-ID" dirty="0">
                <a:solidFill>
                  <a:srgbClr val="0000FF"/>
                </a:solidFill>
              </a:rPr>
              <a:t> </a:t>
            </a:r>
            <a:r>
              <a:rPr lang="en-AU" dirty="0">
                <a:solidFill>
                  <a:srgbClr val="0000FF"/>
                </a:solidFill>
              </a:rPr>
              <a:t>o</a:t>
            </a:r>
            <a:r>
              <a:rPr lang="en-ID" dirty="0">
                <a:solidFill>
                  <a:srgbClr val="0000FF"/>
                </a:solidFill>
              </a:rPr>
              <a:t>f </a:t>
            </a:r>
            <a:r>
              <a:rPr lang="en-AU" dirty="0">
                <a:solidFill>
                  <a:srgbClr val="0000FF"/>
                </a:solidFill>
              </a:rPr>
              <a:t>a</a:t>
            </a:r>
            <a:r>
              <a:rPr lang="en-ID" dirty="0">
                <a:solidFill>
                  <a:srgbClr val="0000FF"/>
                </a:solidFill>
              </a:rPr>
              <a:t>n </a:t>
            </a:r>
            <a:r>
              <a:rPr lang="en-AU" dirty="0">
                <a:solidFill>
                  <a:srgbClr val="0000FF"/>
                </a:solidFill>
              </a:rPr>
              <a:t>a</a:t>
            </a:r>
            <a:r>
              <a:rPr lang="en-ID" dirty="0">
                <a:solidFill>
                  <a:srgbClr val="0000FF"/>
                </a:solidFill>
              </a:rPr>
              <a:t>w</a:t>
            </a:r>
            <a:r>
              <a:rPr lang="en-AU" dirty="0">
                <a:solidFill>
                  <a:srgbClr val="0000FF"/>
                </a:solidFill>
              </a:rPr>
              <a:t>f</a:t>
            </a:r>
            <a:r>
              <a:rPr lang="en-ID" dirty="0">
                <a:solidFill>
                  <a:srgbClr val="0000FF"/>
                </a:solidFill>
              </a:rPr>
              <a:t>ul research </a:t>
            </a:r>
            <a:r>
              <a:rPr lang="en-AU" dirty="0">
                <a:solidFill>
                  <a:srgbClr val="0000FF"/>
                </a:solidFill>
              </a:rPr>
              <a:t>p</a:t>
            </a:r>
            <a:r>
              <a:rPr lang="en-ID" dirty="0">
                <a:solidFill>
                  <a:srgbClr val="0000FF"/>
                </a:solidFill>
              </a:rPr>
              <a:t>a</a:t>
            </a:r>
            <a:r>
              <a:rPr lang="en-AU" dirty="0">
                <a:solidFill>
                  <a:srgbClr val="0000FF"/>
                </a:solidFill>
              </a:rPr>
              <a:t>p</a:t>
            </a:r>
            <a:r>
              <a:rPr lang="en-ID" dirty="0">
                <a:solidFill>
                  <a:srgbClr val="0000FF"/>
                </a:solidFill>
              </a:rPr>
              <a:t>e</a:t>
            </a:r>
            <a:r>
              <a:rPr lang="en-AU" dirty="0">
                <a:solidFill>
                  <a:srgbClr val="0000FF"/>
                </a:solidFill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F8F83-3963-4B36-960D-BCED24E59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58" b="1088"/>
          <a:stretch/>
        </p:blipFill>
        <p:spPr>
          <a:xfrm>
            <a:off x="0" y="1624056"/>
            <a:ext cx="9144000" cy="3833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2C640E-AD22-48D1-BF9A-07C08CA2E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42" t="253" b="85562"/>
          <a:stretch/>
        </p:blipFill>
        <p:spPr>
          <a:xfrm>
            <a:off x="1807859" y="5796066"/>
            <a:ext cx="5528282" cy="7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6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6" y="668136"/>
            <a:ext cx="9144000" cy="52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5EAA-5FA2-4367-A271-F519FDC2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>
                <a:solidFill>
                  <a:srgbClr val="0000FF"/>
                </a:solidFill>
              </a:rPr>
              <a:t>O</a:t>
            </a:r>
            <a:r>
              <a:rPr lang="en-AU" dirty="0">
                <a:solidFill>
                  <a:srgbClr val="0000FF"/>
                </a:solidFill>
              </a:rPr>
              <a:t>p</a:t>
            </a:r>
            <a:r>
              <a:rPr lang="en-ID" dirty="0">
                <a:solidFill>
                  <a:srgbClr val="0000FF"/>
                </a:solidFill>
              </a:rPr>
              <a:t>t</a:t>
            </a:r>
            <a:r>
              <a:rPr lang="en-AU" dirty="0" err="1">
                <a:solidFill>
                  <a:srgbClr val="0000FF"/>
                </a:solidFill>
              </a:rPr>
              <a:t>i</a:t>
            </a:r>
            <a:r>
              <a:rPr lang="en-ID" dirty="0">
                <a:solidFill>
                  <a:srgbClr val="0000FF"/>
                </a:solidFill>
              </a:rPr>
              <a:t>o</a:t>
            </a:r>
            <a:r>
              <a:rPr lang="en-AU" dirty="0">
                <a:solidFill>
                  <a:srgbClr val="0000FF"/>
                </a:solidFill>
              </a:rPr>
              <a:t>n</a:t>
            </a:r>
            <a:r>
              <a:rPr lang="en-ID" dirty="0">
                <a:solidFill>
                  <a:srgbClr val="0000FF"/>
                </a:solidFill>
              </a:rPr>
              <a:t> 4</a:t>
            </a:r>
            <a:endParaRPr lang="en-AU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1FE8F-84E9-44A3-974E-611867EFE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2" t="26581"/>
          <a:stretch/>
        </p:blipFill>
        <p:spPr>
          <a:xfrm>
            <a:off x="326065" y="1722473"/>
            <a:ext cx="8633637" cy="41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6925"/>
          </a:xfrm>
        </p:spPr>
        <p:txBody>
          <a:bodyPr>
            <a:normAutofit/>
          </a:bodyPr>
          <a:lstStyle/>
          <a:p>
            <a:r>
              <a:rPr lang="en-ID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AU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ID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AU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ID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AU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ID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AU" altLang="ja-JP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h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830317" y="1125538"/>
            <a:ext cx="7899346" cy="97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Research is an ORGANIZED and SYSTEMATIC way of FINDING ANSWERS to QUESTIONS.</a:t>
            </a:r>
            <a:endParaRPr lang="en-ID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ID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00875" y="6429375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D8BA1F-A45D-F94A-9D31-E45A45B81CDF}" type="slidenum">
              <a:rPr lang="ja-JP" altLang="en-US" sz="28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ja-JP" altLang="en-US" sz="28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3339-5881-4932-A84A-DD9B2F0B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07" y="2233305"/>
            <a:ext cx="4080885" cy="42815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A5808A-9611-4E1B-B05B-3BA41F432EE9}"/>
              </a:ext>
            </a:extLst>
          </p:cNvPr>
          <p:cNvSpPr txBox="1">
            <a:spLocks/>
          </p:cNvSpPr>
          <p:nvPr/>
        </p:nvSpPr>
        <p:spPr>
          <a:xfrm>
            <a:off x="4485729" y="2180813"/>
            <a:ext cx="4525647" cy="1480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The outcome of research is written and published on reputable journals.</a:t>
            </a:r>
          </a:p>
          <a:p>
            <a:pPr marL="0" indent="0">
              <a:buFont typeface="Arial"/>
              <a:buNone/>
            </a:pPr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077D4E-EAC2-40C1-BAD5-75B2EF563572}"/>
              </a:ext>
            </a:extLst>
          </p:cNvPr>
          <p:cNvSpPr txBox="1">
            <a:spLocks/>
          </p:cNvSpPr>
          <p:nvPr/>
        </p:nvSpPr>
        <p:spPr>
          <a:xfrm>
            <a:off x="4485729" y="5051957"/>
            <a:ext cx="4525647" cy="1480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ID" altLang="ja-JP" sz="28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n 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n 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h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w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 to prepare a manuscript and the 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ID" altLang="ja-JP" sz="28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n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ID" altLang="ja-JP" sz="28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d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m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n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ID" altLang="ja-JP" sz="28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AU" altLang="ja-JP" sz="2800" dirty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ID" altLang="ja-JP" sz="2800" dirty="0">
                <a:latin typeface="Calibri" charset="0"/>
                <a:ea typeface="ＭＳ Ｐゴシック" charset="0"/>
                <a:cs typeface="ＭＳ Ｐゴシック" charset="0"/>
              </a:rPr>
              <a:t>t. </a:t>
            </a:r>
          </a:p>
          <a:p>
            <a:pPr marL="0" indent="0">
              <a:buFont typeface="Arial"/>
              <a:buNone/>
            </a:pPr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C63E-E361-41A5-A6FC-15BA26EF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D" sz="3600" dirty="0">
                <a:solidFill>
                  <a:srgbClr val="0000FF"/>
                </a:solidFill>
              </a:rPr>
              <a:t>Choosing Letter type of Paper or </a:t>
            </a:r>
            <a:r>
              <a:rPr lang="en-ID" sz="3600" dirty="0" err="1">
                <a:solidFill>
                  <a:srgbClr val="0000FF"/>
                </a:solidFill>
              </a:rPr>
              <a:t>Ful</a:t>
            </a:r>
            <a:r>
              <a:rPr lang="en-AU" sz="3600" dirty="0">
                <a:solidFill>
                  <a:srgbClr val="0000FF"/>
                </a:solidFill>
              </a:rPr>
              <a:t>l</a:t>
            </a:r>
            <a:r>
              <a:rPr lang="en-ID" sz="3600" dirty="0">
                <a:solidFill>
                  <a:srgbClr val="0000FF"/>
                </a:solidFill>
              </a:rPr>
              <a:t> </a:t>
            </a:r>
            <a:r>
              <a:rPr lang="en-AU" sz="3600" dirty="0">
                <a:solidFill>
                  <a:srgbClr val="0000FF"/>
                </a:solidFill>
              </a:rPr>
              <a:t>P</a:t>
            </a:r>
            <a:r>
              <a:rPr lang="en-ID" sz="3600" dirty="0">
                <a:solidFill>
                  <a:srgbClr val="0000FF"/>
                </a:solidFill>
              </a:rPr>
              <a:t>a</a:t>
            </a:r>
            <a:r>
              <a:rPr lang="en-AU" sz="3600" dirty="0">
                <a:solidFill>
                  <a:srgbClr val="0000FF"/>
                </a:solidFill>
              </a:rPr>
              <a:t>p</a:t>
            </a:r>
            <a:r>
              <a:rPr lang="en-ID" sz="3600" dirty="0">
                <a:solidFill>
                  <a:srgbClr val="0000FF"/>
                </a:solidFill>
              </a:rPr>
              <a:t>e</a:t>
            </a:r>
            <a:r>
              <a:rPr lang="en-AU" sz="3600" dirty="0">
                <a:solidFill>
                  <a:srgbClr val="0000FF"/>
                </a:solidFill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79E84-95E4-498F-9E43-C8C5C7EE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2" t="40454" r="4419" b="10648"/>
          <a:stretch/>
        </p:blipFill>
        <p:spPr>
          <a:xfrm>
            <a:off x="368595" y="1601972"/>
            <a:ext cx="8229601" cy="27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94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BA00-A42E-402F-96E0-A673691A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>
                <a:solidFill>
                  <a:srgbClr val="0000FF"/>
                </a:solidFill>
              </a:rPr>
              <a:t>G</a:t>
            </a:r>
            <a:r>
              <a:rPr lang="en-AU" dirty="0">
                <a:solidFill>
                  <a:srgbClr val="0000FF"/>
                </a:solidFill>
              </a:rPr>
              <a:t>u</a:t>
            </a:r>
            <a:r>
              <a:rPr lang="en-ID" dirty="0" err="1">
                <a:solidFill>
                  <a:srgbClr val="0000FF"/>
                </a:solidFill>
              </a:rPr>
              <a:t>i</a:t>
            </a:r>
            <a:r>
              <a:rPr lang="en-AU" dirty="0">
                <a:solidFill>
                  <a:srgbClr val="0000FF"/>
                </a:solidFill>
              </a:rPr>
              <a:t>d</a:t>
            </a:r>
            <a:r>
              <a:rPr lang="en-ID" dirty="0">
                <a:solidFill>
                  <a:srgbClr val="0000FF"/>
                </a:solidFill>
              </a:rPr>
              <a:t>e to write introduction</a:t>
            </a:r>
            <a:endParaRPr lang="en-AU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D77DA-AC1A-4BC7-9346-F0F830836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" t="30064" r="5000"/>
          <a:stretch/>
        </p:blipFill>
        <p:spPr>
          <a:xfrm>
            <a:off x="279989" y="1701209"/>
            <a:ext cx="8318206" cy="40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5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0042-99B6-4E3D-B1B4-C561A287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489"/>
            <a:ext cx="8229600" cy="738999"/>
          </a:xfrm>
        </p:spPr>
        <p:txBody>
          <a:bodyPr>
            <a:noAutofit/>
          </a:bodyPr>
          <a:lstStyle/>
          <a:p>
            <a:r>
              <a:rPr lang="en-ID" sz="3600" dirty="0">
                <a:solidFill>
                  <a:srgbClr val="0000FF"/>
                </a:solidFill>
              </a:rPr>
              <a:t>G</a:t>
            </a:r>
            <a:r>
              <a:rPr lang="en-AU" sz="3600" dirty="0">
                <a:solidFill>
                  <a:srgbClr val="0000FF"/>
                </a:solidFill>
              </a:rPr>
              <a:t>u</a:t>
            </a:r>
            <a:r>
              <a:rPr lang="en-ID" sz="3600" dirty="0" err="1">
                <a:solidFill>
                  <a:srgbClr val="0000FF"/>
                </a:solidFill>
              </a:rPr>
              <a:t>i</a:t>
            </a:r>
            <a:r>
              <a:rPr lang="en-AU" sz="3600" dirty="0">
                <a:solidFill>
                  <a:srgbClr val="0000FF"/>
                </a:solidFill>
              </a:rPr>
              <a:t>d</a:t>
            </a:r>
            <a:r>
              <a:rPr lang="en-ID" sz="3600" dirty="0">
                <a:solidFill>
                  <a:srgbClr val="0000FF"/>
                </a:solidFill>
              </a:rPr>
              <a:t>e </a:t>
            </a:r>
            <a:r>
              <a:rPr lang="en-AU" sz="3600" dirty="0">
                <a:solidFill>
                  <a:srgbClr val="0000FF"/>
                </a:solidFill>
              </a:rPr>
              <a:t>t</a:t>
            </a:r>
            <a:r>
              <a:rPr lang="en-ID" sz="3600" dirty="0">
                <a:solidFill>
                  <a:srgbClr val="0000FF"/>
                </a:solidFill>
              </a:rPr>
              <a:t>o present Figures</a:t>
            </a:r>
            <a:endParaRPr lang="en-AU" sz="36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6B1E2-681C-48C5-9057-A583950B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26570" r="3565" b="36717"/>
          <a:stretch/>
        </p:blipFill>
        <p:spPr>
          <a:xfrm>
            <a:off x="194930" y="1245780"/>
            <a:ext cx="8360735" cy="2199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49546-F926-450F-86BE-991584D46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" y="4026172"/>
            <a:ext cx="2820604" cy="1837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EA7CE-55B7-4281-937F-92FF55D04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658" y="4026172"/>
            <a:ext cx="2820604" cy="1829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C92AA-6B89-4BB4-A802-52A71E535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262" y="3581402"/>
            <a:ext cx="3464738" cy="23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88" y="827636"/>
            <a:ext cx="6188960" cy="5906132"/>
          </a:xfrm>
          <a:prstGeom prst="rect">
            <a:avLst/>
          </a:prstGeom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03768" y="22860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Submitted on Chemistry Letters</a:t>
            </a:r>
            <a:endParaRPr lang="en-GB" sz="3200" dirty="0">
              <a:solidFill>
                <a:srgbClr val="0000FF"/>
              </a:solidFill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41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Decision from Chemistry Letters Editorial</a:t>
            </a:r>
            <a:endParaRPr lang="en-GB" sz="3200" dirty="0">
              <a:solidFill>
                <a:srgbClr val="0000FF"/>
              </a:solidFill>
              <a:latin typeface="Arial Narrow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50" y="1986471"/>
            <a:ext cx="8421345" cy="11306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50" y="3594177"/>
            <a:ext cx="8470484" cy="17291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9991" y="3266693"/>
            <a:ext cx="13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Reviewer #2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990" y="1580341"/>
            <a:ext cx="13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Reviewer #1</a:t>
            </a:r>
          </a:p>
        </p:txBody>
      </p:sp>
    </p:spTree>
    <p:extLst>
      <p:ext uri="{BB962C8B-B14F-4D97-AF65-F5344CB8AC3E}">
        <p14:creationId xmlns:p14="http://schemas.microsoft.com/office/powerpoint/2010/main" val="4241996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Submitted on Microporous and Mesoporous Materials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0646"/>
            <a:ext cx="6957336" cy="545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39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2260" y="114304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27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Decision from Microporous and Mesoporous Materials Editorial</a:t>
            </a:r>
            <a:endParaRPr lang="en-GB" sz="3200" dirty="0">
              <a:solidFill>
                <a:srgbClr val="0000FF"/>
              </a:solidFill>
              <a:latin typeface="Arial Narrow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4" y="3648284"/>
            <a:ext cx="8618191" cy="30267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9" y="1222746"/>
            <a:ext cx="8423050" cy="4323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69" y="2020188"/>
            <a:ext cx="8503314" cy="131620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8223" y="1686298"/>
            <a:ext cx="13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Reviewer #2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222" y="871504"/>
            <a:ext cx="13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Reviewer #1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805" y="3315127"/>
            <a:ext cx="74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Editor</a:t>
            </a:r>
          </a:p>
        </p:txBody>
      </p:sp>
    </p:spTree>
    <p:extLst>
      <p:ext uri="{BB962C8B-B14F-4D97-AF65-F5344CB8AC3E}">
        <p14:creationId xmlns:p14="http://schemas.microsoft.com/office/powerpoint/2010/main" val="3089278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Submitted on Journal of Material Science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94" y="1270803"/>
            <a:ext cx="7361964" cy="50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99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</a:t>
            </a:r>
            <a:b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</a:br>
            <a:r>
              <a:rPr lang="en-GB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Decision from Journal of Material Science Editorial</a:t>
            </a:r>
            <a:endParaRPr lang="en-GB" sz="3200" dirty="0">
              <a:solidFill>
                <a:srgbClr val="0000FF"/>
              </a:solidFill>
              <a:latin typeface="Arial Narrow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50" y="1986471"/>
            <a:ext cx="8421345" cy="11306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50" y="3402793"/>
            <a:ext cx="8470484" cy="17291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51522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288" y="86839"/>
            <a:ext cx="7620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>
                <a:solidFill>
                  <a:srgbClr val="0000FF"/>
                </a:solidFill>
                <a:latin typeface="Arial Narrow" charset="0"/>
                <a:ea typeface="ＭＳ Ｐゴシック" charset="0"/>
              </a:rPr>
              <a:t>Choosing the right paper title (Successfully Published)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85" y="854067"/>
            <a:ext cx="6507103" cy="59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6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E9C04-AE9F-4708-977A-0B5BC6E5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20" y="1458802"/>
            <a:ext cx="7044559" cy="45261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67290E-35A5-429F-BB12-C1E7B287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3257"/>
            <a:ext cx="8229600" cy="796925"/>
          </a:xfrm>
        </p:spPr>
        <p:txBody>
          <a:bodyPr>
            <a:normAutofit fontScale="90000"/>
          </a:bodyPr>
          <a:lstStyle/>
          <a:p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The long and winding road 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AU" altLang="ja-JP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h</a:t>
            </a:r>
            <a:r>
              <a:rPr lang="en-ID" altLang="ja-JP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n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g 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ID" altLang="ja-JP" dirty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AU" altLang="ja-JP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7E32B-EDE9-4879-B067-D982DDDB65AA}"/>
              </a:ext>
            </a:extLst>
          </p:cNvPr>
          <p:cNvSpPr txBox="1"/>
          <p:nvPr/>
        </p:nvSpPr>
        <p:spPr>
          <a:xfrm>
            <a:off x="5623034" y="6277476"/>
            <a:ext cx="32213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http://www.phd2published.com</a:t>
            </a:r>
          </a:p>
        </p:txBody>
      </p:sp>
    </p:spTree>
    <p:extLst>
      <p:ext uri="{BB962C8B-B14F-4D97-AF65-F5344CB8AC3E}">
        <p14:creationId xmlns:p14="http://schemas.microsoft.com/office/powerpoint/2010/main" val="17185755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Types of Scientific Articles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3528" y="1322090"/>
            <a:ext cx="8515350" cy="5275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sz="4800" dirty="0">
                <a:latin typeface="Calibri" charset="0"/>
                <a:ea typeface="ＭＳ Ｐゴシック" charset="0"/>
                <a:cs typeface="ＭＳ Ｐゴシック" charset="0"/>
              </a:rPr>
              <a:t>Short Communication 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or</a:t>
            </a:r>
            <a:r>
              <a:rPr lang="en-US" altLang="ja-JP" sz="4800" dirty="0">
                <a:latin typeface="Calibri" charset="0"/>
                <a:ea typeface="ＭＳ Ｐゴシック" charset="0"/>
                <a:cs typeface="ＭＳ Ｐゴシック" charset="0"/>
              </a:rPr>
              <a:t> Letter</a:t>
            </a:r>
          </a:p>
          <a:p>
            <a:r>
              <a:rPr lang="en-US" altLang="ja-JP" sz="4800" dirty="0">
                <a:latin typeface="Calibri" charset="0"/>
                <a:ea typeface="ＭＳ Ｐゴシック" charset="0"/>
                <a:cs typeface="ＭＳ Ｐゴシック" charset="0"/>
              </a:rPr>
              <a:t>Full Paper</a:t>
            </a:r>
          </a:p>
          <a:p>
            <a:r>
              <a:rPr lang="en-US" altLang="ja-JP" sz="4800" dirty="0">
                <a:latin typeface="Calibri" charset="0"/>
                <a:ea typeface="ＭＳ Ｐゴシック" charset="0"/>
                <a:cs typeface="ＭＳ Ｐゴシック" charset="0"/>
              </a:rPr>
              <a:t>Review</a:t>
            </a:r>
          </a:p>
          <a:p>
            <a:r>
              <a:rPr lang="en-US" altLang="ja-JP" sz="4800" dirty="0">
                <a:latin typeface="Calibri" charset="0"/>
                <a:ea typeface="ＭＳ Ｐゴシック" charset="0"/>
                <a:cs typeface="ＭＳ Ｐゴシック" charset="0"/>
              </a:rPr>
              <a:t>Comment Article</a:t>
            </a: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sz="4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sz="4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854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36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Disputed comment found on journal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32" y="636814"/>
            <a:ext cx="4986544" cy="60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6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30" y="636814"/>
            <a:ext cx="6176946" cy="610688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Comment</a:t>
            </a:r>
          </a:p>
        </p:txBody>
      </p:sp>
    </p:spTree>
    <p:extLst>
      <p:ext uri="{BB962C8B-B14F-4D97-AF65-F5344CB8AC3E}">
        <p14:creationId xmlns:p14="http://schemas.microsoft.com/office/powerpoint/2010/main" val="1971289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5" y="892056"/>
            <a:ext cx="5469247" cy="54189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36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Example: Reply Comment</a:t>
            </a:r>
          </a:p>
        </p:txBody>
      </p:sp>
    </p:spTree>
    <p:extLst>
      <p:ext uri="{BB962C8B-B14F-4D97-AF65-F5344CB8AC3E}">
        <p14:creationId xmlns:p14="http://schemas.microsoft.com/office/powerpoint/2010/main" val="3341138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06" y="636814"/>
            <a:ext cx="4856283" cy="622118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Full Paper</a:t>
            </a:r>
          </a:p>
        </p:txBody>
      </p:sp>
    </p:spTree>
    <p:extLst>
      <p:ext uri="{BB962C8B-B14F-4D97-AF65-F5344CB8AC3E}">
        <p14:creationId xmlns:p14="http://schemas.microsoft.com/office/powerpoint/2010/main" val="2082491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80" y="639022"/>
            <a:ext cx="4923064" cy="60203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Letter</a:t>
            </a:r>
          </a:p>
        </p:txBody>
      </p:sp>
    </p:spTree>
    <p:extLst>
      <p:ext uri="{BB962C8B-B14F-4D97-AF65-F5344CB8AC3E}">
        <p14:creationId xmlns:p14="http://schemas.microsoft.com/office/powerpoint/2010/main" val="3381348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5" y="674997"/>
            <a:ext cx="5024014" cy="606870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Letter</a:t>
            </a:r>
          </a:p>
        </p:txBody>
      </p:sp>
    </p:spTree>
    <p:extLst>
      <p:ext uri="{BB962C8B-B14F-4D97-AF65-F5344CB8AC3E}">
        <p14:creationId xmlns:p14="http://schemas.microsoft.com/office/powerpoint/2010/main" val="1565963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94" y="636814"/>
            <a:ext cx="5361022" cy="622118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Letter</a:t>
            </a:r>
          </a:p>
        </p:txBody>
      </p:sp>
    </p:spTree>
    <p:extLst>
      <p:ext uri="{BB962C8B-B14F-4D97-AF65-F5344CB8AC3E}">
        <p14:creationId xmlns:p14="http://schemas.microsoft.com/office/powerpoint/2010/main" val="1076954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54" y="555170"/>
            <a:ext cx="5720033" cy="630282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Review</a:t>
            </a:r>
          </a:p>
        </p:txBody>
      </p:sp>
    </p:spTree>
    <p:extLst>
      <p:ext uri="{BB962C8B-B14F-4D97-AF65-F5344CB8AC3E}">
        <p14:creationId xmlns:p14="http://schemas.microsoft.com/office/powerpoint/2010/main" val="1032197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9" y="571500"/>
            <a:ext cx="6797519" cy="6286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Review</a:t>
            </a:r>
          </a:p>
        </p:txBody>
      </p:sp>
    </p:spTree>
    <p:extLst>
      <p:ext uri="{BB962C8B-B14F-4D97-AF65-F5344CB8AC3E}">
        <p14:creationId xmlns:p14="http://schemas.microsoft.com/office/powerpoint/2010/main" val="180459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A7E32B-EDE9-4879-B067-D982DDDB65AA}"/>
              </a:ext>
            </a:extLst>
          </p:cNvPr>
          <p:cNvSpPr txBox="1"/>
          <p:nvPr/>
        </p:nvSpPr>
        <p:spPr>
          <a:xfrm>
            <a:off x="4572000" y="6277476"/>
            <a:ext cx="439678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https://educationwritinghelp.wordpress.com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BC78F-EB9F-41FC-A361-B31ED62A3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70" y="719953"/>
            <a:ext cx="4943459" cy="50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70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79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970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92" y="554036"/>
            <a:ext cx="4691743" cy="630396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Review</a:t>
            </a:r>
          </a:p>
        </p:txBody>
      </p:sp>
    </p:spTree>
    <p:extLst>
      <p:ext uri="{BB962C8B-B14F-4D97-AF65-F5344CB8AC3E}">
        <p14:creationId xmlns:p14="http://schemas.microsoft.com/office/powerpoint/2010/main" val="36742747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10" y="457200"/>
            <a:ext cx="5106140" cy="640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8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Chapter Book</a:t>
            </a:r>
          </a:p>
        </p:txBody>
      </p:sp>
    </p:spTree>
    <p:extLst>
      <p:ext uri="{BB962C8B-B14F-4D97-AF65-F5344CB8AC3E}">
        <p14:creationId xmlns:p14="http://schemas.microsoft.com/office/powerpoint/2010/main" val="2522277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Reviewing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Transparant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Reviewer disclosed.</a:t>
            </a:r>
          </a:p>
          <a:p>
            <a:pPr lvl="1"/>
            <a:r>
              <a:rPr lang="en-US" dirty="0"/>
              <a:t>Author disclosed.</a:t>
            </a:r>
          </a:p>
          <a:p>
            <a:r>
              <a:rPr lang="en-US" dirty="0"/>
              <a:t>Single blind:</a:t>
            </a:r>
          </a:p>
          <a:p>
            <a:pPr lvl="1"/>
            <a:r>
              <a:rPr lang="en-US" dirty="0"/>
              <a:t>Reviewer undisclosed.</a:t>
            </a:r>
          </a:p>
          <a:p>
            <a:r>
              <a:rPr lang="en-US" dirty="0"/>
              <a:t>Double blind:</a:t>
            </a:r>
          </a:p>
          <a:p>
            <a:pPr lvl="1"/>
            <a:r>
              <a:rPr lang="en-US" dirty="0"/>
              <a:t>Reviewer undisclosed.</a:t>
            </a:r>
          </a:p>
          <a:p>
            <a:pPr lvl="1"/>
            <a:r>
              <a:rPr lang="en-US" dirty="0"/>
              <a:t>Author undisclosed.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Triple Blind ?</a:t>
            </a:r>
          </a:p>
        </p:txBody>
      </p:sp>
    </p:spTree>
    <p:extLst>
      <p:ext uri="{BB962C8B-B14F-4D97-AF65-F5344CB8AC3E}">
        <p14:creationId xmlns:p14="http://schemas.microsoft.com/office/powerpoint/2010/main" val="567526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810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4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7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45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398"/>
            <a:ext cx="8229600" cy="756021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Beall’s</a:t>
            </a:r>
            <a:r>
              <a:rPr lang="en-US" dirty="0">
                <a:solidFill>
                  <a:srgbClr val="0000FF"/>
                </a:solidFill>
              </a:rPr>
              <a:t> list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24" y="1859347"/>
            <a:ext cx="9088776" cy="36933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Abhinav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M Publishers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Academe Research Journals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Academia Publishing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and Business Research Institute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Journals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Journals and Research ACJAR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Journals, Inc.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Journals Online (AJO)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Publications, Ltd.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Research Publishing Agency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Academic Sciences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Academy &amp; Industry Research Collaboration Center(AIRCC)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Academy Journals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Academy of Knowledge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Academy of Science and Engineering (ASE)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Academy Publish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Access International Journals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Ada Lovelace Publications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Advanced Research Journals</a:t>
            </a:r>
          </a:p>
        </p:txBody>
      </p:sp>
    </p:spTree>
    <p:extLst>
      <p:ext uri="{BB962C8B-B14F-4D97-AF65-F5344CB8AC3E}">
        <p14:creationId xmlns:p14="http://schemas.microsoft.com/office/powerpoint/2010/main" val="26707313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00FF"/>
                </a:solidFill>
              </a:rPr>
              <a:t>What makes a journal predatory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/>
              <a:t>The journal is not indexed by a major database (e.g. Scopus, DOAJ, JCR, </a:t>
            </a:r>
            <a:r>
              <a:rPr lang="en-AU" dirty="0" err="1"/>
              <a:t>etc</a:t>
            </a:r>
            <a:r>
              <a:rPr lang="en-AU" dirty="0"/>
              <a:t>)</a:t>
            </a:r>
          </a:p>
          <a:p>
            <a:r>
              <a:rPr lang="en-AU" dirty="0"/>
              <a:t>The impact factor mentioned is no the correct one listed in JCR (Journal Citation Reports, by Thomson Reuters).</a:t>
            </a:r>
          </a:p>
          <a:p>
            <a:r>
              <a:rPr lang="en-AU" dirty="0"/>
              <a:t>The Editor or the editorial board members are not from the correct field of study. You do not recognize any of the names on the Editorial Board.</a:t>
            </a:r>
          </a:p>
          <a:p>
            <a:r>
              <a:rPr lang="en-AU" dirty="0"/>
              <a:t>The mechanism of peer review for the journal is not clearly stated and do the terms of publications appear too good to be true</a:t>
            </a:r>
          </a:p>
          <a:p>
            <a:r>
              <a:rPr lang="en-AU" dirty="0"/>
              <a:t>The article processing charges (APCs) are not clearly stated? The website appears to be overly concerned about the payment of fees.</a:t>
            </a:r>
          </a:p>
          <a:p>
            <a:r>
              <a:rPr lang="en-AU" dirty="0"/>
              <a:t>The journal or published send unwanted e-mails to you event though you have asked them to stop. The emails are not written professionally.</a:t>
            </a:r>
          </a:p>
          <a:p>
            <a:r>
              <a:rPr lang="en-AU" dirty="0"/>
              <a:t>You cannot easily identify or contact the publisher. The telephone number, address or email appears incorrect or is not functioning. </a:t>
            </a:r>
          </a:p>
        </p:txBody>
      </p:sp>
    </p:spTree>
    <p:extLst>
      <p:ext uri="{BB962C8B-B14F-4D97-AF65-F5344CB8AC3E}">
        <p14:creationId xmlns:p14="http://schemas.microsoft.com/office/powerpoint/2010/main" val="29602429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>
                <a:solidFill>
                  <a:srgbClr val="0000FF"/>
                </a:solidFill>
              </a:rPr>
              <a:t>Summary</a:t>
            </a:r>
            <a:endParaRPr lang="en-AU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A083F-CEED-45A2-B8B8-685AB33F7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8" t="25775" r="4186"/>
          <a:stretch/>
        </p:blipFill>
        <p:spPr>
          <a:xfrm>
            <a:off x="379228" y="1566530"/>
            <a:ext cx="8385544" cy="45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78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15" y="394607"/>
            <a:ext cx="4084185" cy="61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6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1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1028</Words>
  <Application>Microsoft Office PowerPoint</Application>
  <PresentationFormat>On-screen Show (4:3)</PresentationFormat>
  <Paragraphs>191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ＭＳ Ｐゴシック</vt:lpstr>
      <vt:lpstr>SimSun</vt:lpstr>
      <vt:lpstr>Arial</vt:lpstr>
      <vt:lpstr>Arial Narrow</vt:lpstr>
      <vt:lpstr>Calibri</vt:lpstr>
      <vt:lpstr>Times</vt:lpstr>
      <vt:lpstr>Wingdings</vt:lpstr>
      <vt:lpstr>Office Theme</vt:lpstr>
      <vt:lpstr>How to write a scientific article for publication on reputable international journal</vt:lpstr>
      <vt:lpstr>PowerPoint Presentation</vt:lpstr>
      <vt:lpstr>Bosscha Physics Laboratory-UI,Bandung</vt:lpstr>
      <vt:lpstr>Indonesia does not produce knowledge nor technology as it should</vt:lpstr>
      <vt:lpstr>Research</vt:lpstr>
      <vt:lpstr>The long and winding road for publishing 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Journal of the American Chemical Society</vt:lpstr>
      <vt:lpstr>American Chemical Society</vt:lpstr>
      <vt:lpstr>Nature</vt:lpstr>
      <vt:lpstr>Science</vt:lpstr>
      <vt:lpstr>Tips Memilih Jurnal Yang Tepat</vt:lpstr>
      <vt:lpstr>PowerPoint Presentation</vt:lpstr>
      <vt:lpstr>Setiap Publikasi Direkam Dalam Database Saintifik</vt:lpstr>
      <vt:lpstr>Setiap Publikasi Direkam Dalam Database Saintifik</vt:lpstr>
      <vt:lpstr>Daftar Publikasi Dan Rujukan (Citation) </vt:lpstr>
      <vt:lpstr>PowerPoint Presentation</vt:lpstr>
      <vt:lpstr>Dirujuk Jurnal Terkenal</vt:lpstr>
      <vt:lpstr>PowerPoint Presentation</vt:lpstr>
      <vt:lpstr>Cited by Renowned Journals</vt:lpstr>
      <vt:lpstr>Cited by Renowned Journals</vt:lpstr>
      <vt:lpstr>Types of Research Measures</vt:lpstr>
      <vt:lpstr>Journal Impact Factor</vt:lpstr>
      <vt:lpstr>PowerPoint Presentation</vt:lpstr>
      <vt:lpstr>Memilih Jurnal berdasarkan IF ?</vt:lpstr>
      <vt:lpstr>PowerPoint Presentation</vt:lpstr>
      <vt:lpstr>PowerPoint Presentation</vt:lpstr>
      <vt:lpstr>PowerPoint Presentation</vt:lpstr>
      <vt:lpstr>Types of Research Measures</vt:lpstr>
      <vt:lpstr>Kurva Sitasi Ukuran seberapa cepat, sering dan lama</vt:lpstr>
      <vt:lpstr>Types of Research Measures</vt:lpstr>
      <vt:lpstr>h-index in Scopus</vt:lpstr>
      <vt:lpstr>h-index Author</vt:lpstr>
      <vt:lpstr>Ranking h-index</vt:lpstr>
      <vt:lpstr>h-index Jurnal</vt:lpstr>
      <vt:lpstr>h-index Jurnal</vt:lpstr>
      <vt:lpstr>Jurnal dengan orde h-indeks jurnal ratusan (102)</vt:lpstr>
      <vt:lpstr>Jurnal dengan orde h-indeks jurnal ratusan (102)</vt:lpstr>
      <vt:lpstr>PowerPoint Presentation</vt:lpstr>
      <vt:lpstr>PowerPoint Presentation</vt:lpstr>
      <vt:lpstr>Important Factors on Writing Papers: Wow factor, Novelty and Well-written </vt:lpstr>
      <vt:lpstr>PowerPoint Presentation</vt:lpstr>
      <vt:lpstr>Skillfull writing of an awful research paper</vt:lpstr>
      <vt:lpstr>PowerPoint Presentation</vt:lpstr>
      <vt:lpstr>Option 4</vt:lpstr>
      <vt:lpstr>Choosing Letter type of Paper or Full Paper</vt:lpstr>
      <vt:lpstr>Guide to write introduction</vt:lpstr>
      <vt:lpstr>Guide to present Figures</vt:lpstr>
      <vt:lpstr>Choosing the right paper title Submitted on Chemistry Letters</vt:lpstr>
      <vt:lpstr>Choosing the right paper title Decision from Chemistry Letters Editorial</vt:lpstr>
      <vt:lpstr>Choosing the right paper title Submitted on Microporous and Mesoporous Materials</vt:lpstr>
      <vt:lpstr>Choosing the right paper title Decision from Microporous and Mesoporous Materials Editorial</vt:lpstr>
      <vt:lpstr>Choosing the right paper title Submitted on Journal of Material Science</vt:lpstr>
      <vt:lpstr>Choosing the right paper title Decision from Journal of Material Science Editorial</vt:lpstr>
      <vt:lpstr>Choosing the right paper title (Successfully Published)</vt:lpstr>
      <vt:lpstr>Types of Scientific Articles</vt:lpstr>
      <vt:lpstr>PowerPoint Presentation</vt:lpstr>
      <vt:lpstr>Example: Comment</vt:lpstr>
      <vt:lpstr>PowerPoint Presentation</vt:lpstr>
      <vt:lpstr>Example: Full Paper</vt:lpstr>
      <vt:lpstr>Example: Letter</vt:lpstr>
      <vt:lpstr>Example: Letter</vt:lpstr>
      <vt:lpstr>Example: Letter</vt:lpstr>
      <vt:lpstr>Example: Review</vt:lpstr>
      <vt:lpstr>Example: Review</vt:lpstr>
      <vt:lpstr>PowerPoint Presentation</vt:lpstr>
      <vt:lpstr>Example: Review</vt:lpstr>
      <vt:lpstr>Example: Chapter Book</vt:lpstr>
      <vt:lpstr>Reviewing Process</vt:lpstr>
      <vt:lpstr>PowerPoint Presentation</vt:lpstr>
      <vt:lpstr>PowerPoint Presentation</vt:lpstr>
      <vt:lpstr>Beall’s list</vt:lpstr>
      <vt:lpstr>What makes a journal predatory</vt:lpstr>
      <vt:lpstr>Summary</vt:lpstr>
    </vt:vector>
  </TitlesOfParts>
  <Company>Institut Teknologi Bandung, Division of Inorganic and Physical Chemistry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Pentingnya Mempublikasikan Hasil Riset</dc:title>
  <dc:creator>Rino Mukti</dc:creator>
  <cp:lastModifiedBy>User</cp:lastModifiedBy>
  <cp:revision>164</cp:revision>
  <dcterms:created xsi:type="dcterms:W3CDTF">2013-11-24T01:52:26Z</dcterms:created>
  <dcterms:modified xsi:type="dcterms:W3CDTF">2019-09-26T09:02:49Z</dcterms:modified>
</cp:coreProperties>
</file>